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84" r:id="rId1"/>
  </p:sldMasterIdLst>
  <p:notesMasterIdLst>
    <p:notesMasterId r:id="rId27"/>
  </p:notesMasterIdLst>
  <p:sldIdLst>
    <p:sldId id="256" r:id="rId2"/>
    <p:sldId id="302" r:id="rId3"/>
    <p:sldId id="259" r:id="rId4"/>
    <p:sldId id="261" r:id="rId5"/>
    <p:sldId id="303" r:id="rId6"/>
    <p:sldId id="262" r:id="rId7"/>
    <p:sldId id="263" r:id="rId8"/>
    <p:sldId id="315" r:id="rId9"/>
    <p:sldId id="316" r:id="rId10"/>
    <p:sldId id="290" r:id="rId11"/>
    <p:sldId id="300" r:id="rId12"/>
    <p:sldId id="275" r:id="rId13"/>
    <p:sldId id="292" r:id="rId14"/>
    <p:sldId id="297" r:id="rId15"/>
    <p:sldId id="293" r:id="rId16"/>
    <p:sldId id="304" r:id="rId17"/>
    <p:sldId id="305" r:id="rId18"/>
    <p:sldId id="306" r:id="rId19"/>
    <p:sldId id="307" r:id="rId20"/>
    <p:sldId id="310" r:id="rId21"/>
    <p:sldId id="311" r:id="rId22"/>
    <p:sldId id="312" r:id="rId23"/>
    <p:sldId id="313" r:id="rId24"/>
    <p:sldId id="314" r:id="rId25"/>
    <p:sldId id="317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11FFBB"/>
    <a:srgbClr val="0CFFFF"/>
    <a:srgbClr val="2946EB"/>
    <a:srgbClr val="A3EBEB"/>
    <a:srgbClr val="FF1BFC"/>
    <a:srgbClr val="FFB40B"/>
    <a:srgbClr val="EAAF84"/>
    <a:srgbClr val="FF68FC"/>
    <a:srgbClr val="5FE4EB"/>
    <a:srgbClr val="EAE77D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vertBarState="maximized">
    <p:restoredLeft sz="18459" autoAdjust="0"/>
    <p:restoredTop sz="89500" autoAdjust="0"/>
  </p:normalViewPr>
  <p:slideViewPr>
    <p:cSldViewPr snapToGrid="0" snapToObjects="1">
      <p:cViewPr varScale="1">
        <p:scale>
          <a:sx n="80" d="100"/>
          <a:sy n="80" d="100"/>
        </p:scale>
        <p:origin x="-120" y="-7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45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72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0C57B5-189B-E249-BA4D-3B7B9720A702}" type="datetimeFigureOut">
              <a:rPr lang="en-US" smtClean="0"/>
              <a:pPr/>
              <a:t>9/12/16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E98757-BCF2-6349-B6A1-0C560A0740C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98757-BCF2-6349-B6A1-0C560A0740CE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98757-BCF2-6349-B6A1-0C560A0740CE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98757-BCF2-6349-B6A1-0C560A0740CE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98757-BCF2-6349-B6A1-0C560A0740CE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98757-BCF2-6349-B6A1-0C560A0740CE}" type="slidenum">
              <a:rPr lang="en-US" smtClean="0"/>
              <a:pPr/>
              <a:t>19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98757-BCF2-6349-B6A1-0C560A0740CE}" type="slidenum">
              <a:rPr lang="en-US" smtClean="0"/>
              <a:pPr/>
              <a:t>23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8ABCE-3A45-0D44-8FF6-491C03FDA4DA}" type="datetimeFigureOut">
              <a:rPr lang="en-US" smtClean="0"/>
              <a:pPr/>
              <a:t>9/12/16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2DBFB-BCF9-C44A-8BC6-4C2DACA8F1F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8ABCE-3A45-0D44-8FF6-491C03FDA4DA}" type="datetimeFigureOut">
              <a:rPr lang="en-US" smtClean="0"/>
              <a:pPr/>
              <a:t>9/12/16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2DBFB-BCF9-C44A-8BC6-4C2DACA8F1F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8ABCE-3A45-0D44-8FF6-491C03FDA4DA}" type="datetimeFigureOut">
              <a:rPr lang="en-US" smtClean="0"/>
              <a:pPr/>
              <a:t>9/12/16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2DBFB-BCF9-C44A-8BC6-4C2DACA8F1F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8ABCE-3A45-0D44-8FF6-491C03FDA4DA}" type="datetimeFigureOut">
              <a:rPr lang="en-US" smtClean="0"/>
              <a:pPr/>
              <a:t>9/12/16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2DBFB-BCF9-C44A-8BC6-4C2DACA8F1F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8ABCE-3A45-0D44-8FF6-491C03FDA4DA}" type="datetimeFigureOut">
              <a:rPr lang="en-US" smtClean="0"/>
              <a:pPr/>
              <a:t>9/12/16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2DBFB-BCF9-C44A-8BC6-4C2DACA8F1F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8ABCE-3A45-0D44-8FF6-491C03FDA4DA}" type="datetimeFigureOut">
              <a:rPr lang="en-US" smtClean="0"/>
              <a:pPr/>
              <a:t>9/12/16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2DBFB-BCF9-C44A-8BC6-4C2DACA8F1F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8ABCE-3A45-0D44-8FF6-491C03FDA4DA}" type="datetimeFigureOut">
              <a:rPr lang="en-US" smtClean="0"/>
              <a:pPr/>
              <a:t>9/12/16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2DBFB-BCF9-C44A-8BC6-4C2DACA8F1F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8ABCE-3A45-0D44-8FF6-491C03FDA4DA}" type="datetimeFigureOut">
              <a:rPr lang="en-US" smtClean="0"/>
              <a:pPr/>
              <a:t>9/12/16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2DBFB-BCF9-C44A-8BC6-4C2DACA8F1F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8ABCE-3A45-0D44-8FF6-491C03FDA4DA}" type="datetimeFigureOut">
              <a:rPr lang="en-US" smtClean="0"/>
              <a:pPr/>
              <a:t>9/12/16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2DBFB-BCF9-C44A-8BC6-4C2DACA8F1F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8ABCE-3A45-0D44-8FF6-491C03FDA4DA}" type="datetimeFigureOut">
              <a:rPr lang="en-US" smtClean="0"/>
              <a:pPr/>
              <a:t>9/12/16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2DBFB-BCF9-C44A-8BC6-4C2DACA8F1F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8ABCE-3A45-0D44-8FF6-491C03FDA4DA}" type="datetimeFigureOut">
              <a:rPr lang="en-US" smtClean="0"/>
              <a:pPr/>
              <a:t>9/12/16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4392DBFB-BCF9-C44A-8BC6-4C2DACA8F1F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0C8ABCE-3A45-0D44-8FF6-491C03FDA4DA}" type="datetimeFigureOut">
              <a:rPr lang="en-US" smtClean="0"/>
              <a:pPr/>
              <a:t>9/12/16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392DBFB-BCF9-C44A-8BC6-4C2DACA8F1F0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6059" y="829296"/>
            <a:ext cx="5112698" cy="1472690"/>
          </a:xfrm>
        </p:spPr>
        <p:txBody>
          <a:bodyPr>
            <a:normAutofit fontScale="90000"/>
          </a:bodyPr>
          <a:lstStyle/>
          <a:p>
            <a:pPr algn="l"/>
            <a:r>
              <a:rPr lang="en-US" i="1" dirty="0" err="1" smtClean="0">
                <a:solidFill>
                  <a:srgbClr val="11FFBB"/>
                </a:solidFill>
                <a:latin typeface="Arial"/>
                <a:cs typeface="Arial"/>
              </a:rPr>
              <a:t>Navrattan</a:t>
            </a:r>
            <a:r>
              <a:rPr lang="en-US" i="1" dirty="0" smtClean="0">
                <a:solidFill>
                  <a:srgbClr val="11FFBB"/>
                </a:solidFill>
                <a:latin typeface="Arial"/>
                <a:cs typeface="Arial"/>
              </a:rPr>
              <a:t> High Performance </a:t>
            </a:r>
            <a:br>
              <a:rPr lang="en-US" i="1" dirty="0" smtClean="0">
                <a:solidFill>
                  <a:srgbClr val="11FFBB"/>
                </a:solidFill>
                <a:latin typeface="Arial"/>
                <a:cs typeface="Arial"/>
              </a:rPr>
            </a:br>
            <a:r>
              <a:rPr lang="en-US" i="1" dirty="0" smtClean="0">
                <a:solidFill>
                  <a:srgbClr val="11FFBB"/>
                </a:solidFill>
                <a:latin typeface="Arial"/>
                <a:cs typeface="Arial"/>
              </a:rPr>
              <a:t>Crete  (NHPC)</a:t>
            </a:r>
            <a:endParaRPr lang="en-US" i="1" dirty="0">
              <a:solidFill>
                <a:srgbClr val="11FFBB"/>
              </a:solidFill>
              <a:latin typeface="Arial"/>
              <a:cs typeface="Arial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6059" y="3571029"/>
            <a:ext cx="6730286" cy="719399"/>
          </a:xfrm>
        </p:spPr>
        <p:txBody>
          <a:bodyPr/>
          <a:lstStyle/>
          <a:p>
            <a:r>
              <a:rPr lang="en-US" dirty="0" smtClean="0">
                <a:latin typeface="Arial"/>
                <a:cs typeface="Arial"/>
              </a:rPr>
              <a:t>A </a:t>
            </a:r>
            <a:r>
              <a:rPr lang="en-US" i="1" dirty="0" smtClean="0">
                <a:solidFill>
                  <a:srgbClr val="11FFBB"/>
                </a:solidFill>
                <a:latin typeface="Arial"/>
                <a:cs typeface="Arial"/>
              </a:rPr>
              <a:t>Green</a:t>
            </a:r>
            <a:r>
              <a:rPr lang="en-US" dirty="0" smtClean="0">
                <a:latin typeface="Arial"/>
                <a:cs typeface="Arial"/>
              </a:rPr>
              <a:t> “</a:t>
            </a:r>
            <a:r>
              <a:rPr lang="en-US" dirty="0" err="1" smtClean="0">
                <a:latin typeface="Arial"/>
                <a:cs typeface="Arial"/>
              </a:rPr>
              <a:t>Elastopolymeric”Cement</a:t>
            </a:r>
            <a:r>
              <a:rPr lang="en-US" dirty="0" smtClean="0">
                <a:latin typeface="Arial"/>
                <a:cs typeface="Arial"/>
              </a:rPr>
              <a:t> Binder   </a:t>
            </a:r>
            <a:endParaRPr lang="en-US" dirty="0">
              <a:latin typeface="Arial"/>
              <a:cs typeface="Arial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4998007" y="5328653"/>
            <a:ext cx="926501" cy="1588"/>
          </a:xfrm>
          <a:prstGeom prst="straightConnector1">
            <a:avLst/>
          </a:prstGeom>
          <a:ln>
            <a:solidFill>
              <a:srgbClr val="FF21BB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8279" y="4498820"/>
            <a:ext cx="2260600" cy="2082800"/>
          </a:xfrm>
          <a:prstGeom prst="rect">
            <a:avLst/>
          </a:prstGeom>
          <a:ln w="28575" cap="flat" cmpd="sng" algn="ctr">
            <a:solidFill>
              <a:srgbClr val="FF21BB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658103" y="2605852"/>
            <a:ext cx="3490356" cy="541353"/>
          </a:xfrm>
          <a:prstGeom prst="rect">
            <a:avLst/>
          </a:prstGeom>
        </p:spPr>
        <p:txBody>
          <a:bodyPr vert="horz" lIns="0" rIns="18288">
            <a:normAutofit/>
          </a:bodyPr>
          <a:lstStyle/>
          <a:p>
            <a:pPr marL="0" marR="4572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Creator</a:t>
            </a:r>
            <a:r>
              <a:rPr kumimoji="0" lang="en-US" sz="2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of: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1258" y="193676"/>
            <a:ext cx="3487621" cy="2412176"/>
          </a:xfrm>
          <a:prstGeom prst="rect">
            <a:avLst/>
          </a:prstGeom>
          <a:ln w="28575" cap="flat" cmpd="sng" algn="ctr">
            <a:solidFill>
              <a:srgbClr val="FF21BB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059" y="4290428"/>
            <a:ext cx="4465260" cy="2359179"/>
          </a:xfrm>
          <a:prstGeom prst="rect">
            <a:avLst/>
          </a:prstGeom>
          <a:ln w="28575" cap="flat" cmpd="sng" algn="ctr">
            <a:solidFill>
              <a:srgbClr val="FF21BB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645459"/>
            <a:ext cx="9144001" cy="7597158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385193"/>
            <a:ext cx="9144000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11FFBB"/>
                </a:solidFill>
                <a:latin typeface="Arial"/>
                <a:cs typeface="Arial"/>
              </a:rPr>
              <a:t>NHPC</a:t>
            </a:r>
            <a:r>
              <a:rPr lang="en-US" sz="2400" b="1" i="1" dirty="0" smtClean="0">
                <a:solidFill>
                  <a:srgbClr val="11FFBB"/>
                </a:solidFill>
                <a:latin typeface="Arial"/>
                <a:cs typeface="Arial"/>
              </a:rPr>
              <a:t>….</a:t>
            </a:r>
            <a:r>
              <a:rPr lang="en-US" sz="2400" b="1" dirty="0" smtClean="0">
                <a:solidFill>
                  <a:srgbClr val="11FFBB"/>
                </a:solidFill>
                <a:latin typeface="Arial"/>
                <a:cs typeface="Arial"/>
              </a:rPr>
              <a:t>.</a:t>
            </a:r>
            <a:r>
              <a:rPr lang="en-US" sz="2400" b="1" dirty="0" smtClean="0">
                <a:solidFill>
                  <a:srgbClr val="FFFFFF"/>
                </a:solidFill>
                <a:latin typeface="Arial"/>
                <a:cs typeface="Arial"/>
              </a:rPr>
              <a:t> </a:t>
            </a:r>
            <a:r>
              <a:rPr lang="en-US" sz="2400" b="1" dirty="0" smtClean="0">
                <a:latin typeface="Arial"/>
                <a:cs typeface="Arial"/>
              </a:rPr>
              <a:t>      </a:t>
            </a:r>
            <a:br>
              <a:rPr lang="en-US" sz="2400" b="1" dirty="0" smtClean="0">
                <a:latin typeface="Arial"/>
                <a:cs typeface="Arial"/>
              </a:rPr>
            </a:br>
            <a:r>
              <a:rPr lang="en-US" sz="2400" b="1" dirty="0" smtClean="0">
                <a:latin typeface="Arial"/>
                <a:cs typeface="Arial"/>
              </a:rPr>
              <a:t> </a:t>
            </a:r>
            <a:r>
              <a:rPr lang="en-US" sz="2400" dirty="0" smtClean="0">
                <a:latin typeface="Arial"/>
                <a:cs typeface="Arial"/>
              </a:rPr>
              <a:t/>
            </a:r>
            <a:br>
              <a:rPr lang="en-US" sz="2400" dirty="0" smtClean="0">
                <a:latin typeface="Arial"/>
                <a:cs typeface="Arial"/>
              </a:rPr>
            </a:br>
            <a:r>
              <a:rPr lang="en-US" sz="2400" dirty="0" smtClean="0">
                <a:latin typeface="Arial"/>
                <a:cs typeface="Arial"/>
              </a:rPr>
              <a:t> </a:t>
            </a:r>
            <a:br>
              <a:rPr lang="en-US" sz="2400" dirty="0" smtClean="0">
                <a:latin typeface="Arial"/>
                <a:cs typeface="Arial"/>
              </a:rPr>
            </a:br>
            <a:r>
              <a:rPr lang="en-US" sz="2400" b="1" dirty="0" smtClean="0">
                <a:latin typeface="Arial"/>
                <a:cs typeface="Arial"/>
              </a:rPr>
              <a:t>Has</a:t>
            </a:r>
            <a:r>
              <a:rPr lang="en-US" sz="2400" dirty="0" smtClean="0">
                <a:latin typeface="Arial"/>
                <a:cs typeface="Arial"/>
              </a:rPr>
              <a:t> Low </a:t>
            </a:r>
            <a:r>
              <a:rPr lang="en-US" sz="2400" dirty="0" smtClean="0">
                <a:solidFill>
                  <a:srgbClr val="0CFFFF"/>
                </a:solidFill>
                <a:latin typeface="Arial"/>
                <a:cs typeface="Arial"/>
              </a:rPr>
              <a:t>Coefficient of Expansion</a:t>
            </a:r>
            <a:r>
              <a:rPr lang="en-US" sz="2400" dirty="0" smtClean="0">
                <a:latin typeface="Arial"/>
                <a:cs typeface="Arial"/>
              </a:rPr>
              <a:t>, and will work in freezing or tropical regions of the world.</a:t>
            </a:r>
            <a:br>
              <a:rPr lang="en-US" sz="2400" dirty="0" smtClean="0">
                <a:latin typeface="Arial"/>
                <a:cs typeface="Arial"/>
              </a:rPr>
            </a:br>
            <a:r>
              <a:rPr lang="en-US" sz="2400" dirty="0" smtClean="0">
                <a:latin typeface="Arial"/>
                <a:cs typeface="Arial"/>
              </a:rPr>
              <a:t> </a:t>
            </a:r>
            <a:r>
              <a:rPr lang="en-US" sz="2400" b="1" dirty="0" smtClean="0">
                <a:latin typeface="Arial"/>
                <a:cs typeface="Arial"/>
              </a:rPr>
              <a:t/>
            </a:r>
            <a:br>
              <a:rPr lang="en-US" sz="2400" b="1" dirty="0" smtClean="0">
                <a:latin typeface="Arial"/>
                <a:cs typeface="Arial"/>
              </a:rPr>
            </a:br>
            <a:r>
              <a:rPr lang="en-US" sz="2400" b="1" dirty="0" smtClean="0">
                <a:latin typeface="Arial"/>
                <a:cs typeface="Arial"/>
              </a:rPr>
              <a:t>Is </a:t>
            </a:r>
            <a:r>
              <a:rPr lang="en-US" sz="2400" dirty="0" smtClean="0">
                <a:solidFill>
                  <a:srgbClr val="0CFFFF"/>
                </a:solidFill>
                <a:latin typeface="Arial"/>
                <a:cs typeface="Arial"/>
              </a:rPr>
              <a:t>Highly-Resistant or impervious </a:t>
            </a:r>
            <a:r>
              <a:rPr lang="en-US" sz="2400" dirty="0" smtClean="0">
                <a:latin typeface="Arial"/>
                <a:cs typeface="Arial"/>
              </a:rPr>
              <a:t>to water, acids, corrosion, sulfates and more..</a:t>
            </a:r>
            <a:br>
              <a:rPr lang="en-US" sz="2400" dirty="0" smtClean="0">
                <a:latin typeface="Arial"/>
                <a:cs typeface="Arial"/>
              </a:rPr>
            </a:br>
            <a:r>
              <a:rPr lang="en-US" sz="2400" dirty="0" smtClean="0">
                <a:latin typeface="Arial"/>
                <a:cs typeface="Arial"/>
              </a:rPr>
              <a:t> </a:t>
            </a:r>
            <a:br>
              <a:rPr lang="en-US" sz="2400" dirty="0" smtClean="0">
                <a:latin typeface="Arial"/>
                <a:cs typeface="Arial"/>
              </a:rPr>
            </a:br>
            <a:r>
              <a:rPr lang="en-US" sz="2400" dirty="0" smtClean="0">
                <a:latin typeface="Arial"/>
                <a:cs typeface="Arial"/>
              </a:rPr>
              <a:t>Will  </a:t>
            </a:r>
            <a:r>
              <a:rPr lang="en-US" sz="2400" dirty="0" smtClean="0">
                <a:solidFill>
                  <a:srgbClr val="0CFFFF"/>
                </a:solidFill>
                <a:latin typeface="Arial"/>
                <a:cs typeface="Arial"/>
              </a:rPr>
              <a:t>NOT Corrode or Decompose Reinforcing</a:t>
            </a:r>
            <a:r>
              <a:rPr lang="en-US" sz="2400" dirty="0" smtClean="0">
                <a:latin typeface="Arial"/>
                <a:cs typeface="Arial"/>
              </a:rPr>
              <a:t>, whether Steel, Fiberglass,  Basalt, Hemp, or Bamboo. 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89127" y="0"/>
            <a:ext cx="34969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rial"/>
                <a:cs typeface="Arial"/>
              </a:rPr>
              <a:t>Structural Qualities </a:t>
            </a:r>
            <a:endParaRPr lang="en-US" sz="28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793" y="-645459"/>
            <a:ext cx="8946208" cy="7597158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3200" dirty="0"/>
          </a:p>
        </p:txBody>
      </p:sp>
      <p:sp>
        <p:nvSpPr>
          <p:cNvPr id="13" name="TextBox 12"/>
          <p:cNvSpPr txBox="1"/>
          <p:nvPr/>
        </p:nvSpPr>
        <p:spPr>
          <a:xfrm>
            <a:off x="771407" y="323165"/>
            <a:ext cx="748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11FFBB"/>
                </a:solidFill>
                <a:latin typeface="Arial"/>
                <a:cs typeface="Arial"/>
              </a:rPr>
              <a:t>NHPC</a:t>
            </a:r>
            <a:r>
              <a:rPr lang="en-US" sz="3600" dirty="0" smtClean="0">
                <a:latin typeface="Arial"/>
                <a:cs typeface="Arial"/>
              </a:rPr>
              <a:t> has High Tensile Strength</a:t>
            </a:r>
            <a:endParaRPr lang="en-US" sz="3600" dirty="0">
              <a:latin typeface="Arial"/>
              <a:cs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490" y="1274694"/>
            <a:ext cx="7064652" cy="2959946"/>
          </a:xfrm>
          <a:prstGeom prst="rect">
            <a:avLst/>
          </a:prstGeom>
          <a:ln w="38100" cap="flat" cmpd="sng" algn="ctr">
            <a:solidFill>
              <a:srgbClr val="FF21BB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1" name="Left Arrow 10"/>
          <p:cNvSpPr/>
          <p:nvPr/>
        </p:nvSpPr>
        <p:spPr>
          <a:xfrm>
            <a:off x="15542" y="2654404"/>
            <a:ext cx="983856" cy="295994"/>
          </a:xfrm>
          <a:prstGeom prst="leftArrow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 Arrow 14"/>
          <p:cNvSpPr/>
          <p:nvPr/>
        </p:nvSpPr>
        <p:spPr>
          <a:xfrm rot="10800000">
            <a:off x="7886814" y="2544599"/>
            <a:ext cx="983856" cy="295994"/>
          </a:xfrm>
          <a:prstGeom prst="leftArrow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200131" y="3061942"/>
            <a:ext cx="35582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 smtClean="0">
                <a:solidFill>
                  <a:srgbClr val="11FFBB"/>
                </a:solidFill>
                <a:latin typeface="Arial"/>
                <a:cs typeface="Arial"/>
              </a:rPr>
              <a:t>NHPC</a:t>
            </a:r>
            <a:r>
              <a:rPr lang="en-US" sz="3200" dirty="0" smtClean="0">
                <a:latin typeface="Arial"/>
                <a:cs typeface="Arial"/>
              </a:rPr>
              <a:t> </a:t>
            </a:r>
            <a:r>
              <a:rPr lang="en-US" sz="3200" dirty="0" smtClean="0">
                <a:latin typeface="Arial"/>
                <a:cs typeface="Arial"/>
              </a:rPr>
              <a:t>Coating Material</a:t>
            </a:r>
            <a:endParaRPr lang="en-US" sz="3200" dirty="0"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200131" y="1274694"/>
            <a:ext cx="35582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Arial"/>
                <a:cs typeface="Arial"/>
              </a:rPr>
              <a:t>Tension applied on thin piece</a:t>
            </a:r>
            <a:endParaRPr lang="en-US" sz="3200" dirty="0"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-190968" y="4234640"/>
            <a:ext cx="94650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"/>
                <a:cs typeface="Arial"/>
              </a:rPr>
              <a:t>This</a:t>
            </a:r>
            <a:r>
              <a:rPr lang="en-US" sz="2400" dirty="0" smtClean="0">
                <a:solidFill>
                  <a:srgbClr val="A3EBEB"/>
                </a:solidFill>
                <a:latin typeface="Arial"/>
                <a:cs typeface="Arial"/>
              </a:rPr>
              <a:t> </a:t>
            </a:r>
            <a:r>
              <a:rPr lang="en-US" sz="2400" i="1" dirty="0" smtClean="0">
                <a:solidFill>
                  <a:srgbClr val="11FFBB"/>
                </a:solidFill>
                <a:latin typeface="Arial"/>
                <a:cs typeface="Arial"/>
              </a:rPr>
              <a:t>NGC</a:t>
            </a:r>
            <a:r>
              <a:rPr lang="en-US" sz="2400" dirty="0" smtClean="0">
                <a:solidFill>
                  <a:srgbClr val="A3EBEB"/>
                </a:solidFill>
                <a:latin typeface="Arial"/>
                <a:cs typeface="Arial"/>
              </a:rPr>
              <a:t> </a:t>
            </a:r>
            <a:r>
              <a:rPr lang="en-US" sz="2400" dirty="0" smtClean="0">
                <a:solidFill>
                  <a:srgbClr val="FFFFFF"/>
                </a:solidFill>
                <a:latin typeface="Arial"/>
                <a:cs typeface="Arial"/>
              </a:rPr>
              <a:t>Sample measures only 1</a:t>
            </a:r>
            <a:r>
              <a:rPr lang="en-US" sz="2400" dirty="0" smtClean="0">
                <a:solidFill>
                  <a:srgbClr val="FFFFFF"/>
                </a:solidFill>
                <a:latin typeface="Arial"/>
                <a:cs typeface="Arial"/>
              </a:rPr>
              <a:t>/16 ” </a:t>
            </a:r>
            <a:r>
              <a:rPr lang="en-US" sz="2400" dirty="0" smtClean="0">
                <a:solidFill>
                  <a:srgbClr val="FFFFFF"/>
                </a:solidFill>
                <a:latin typeface="Arial"/>
                <a:cs typeface="Arial"/>
              </a:rPr>
              <a:t>thick </a:t>
            </a:r>
            <a:r>
              <a:rPr lang="en-US" sz="2400" dirty="0" err="1" smtClean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lang="en-US" sz="2400" dirty="0" smtClean="0">
                <a:solidFill>
                  <a:srgbClr val="FFFFFF"/>
                </a:solidFill>
                <a:latin typeface="Arial"/>
                <a:cs typeface="Arial"/>
              </a:rPr>
              <a:t> 1” wide </a:t>
            </a:r>
            <a:r>
              <a:rPr lang="en-US" sz="2400" dirty="0" err="1" smtClean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lang="en-US" sz="2400" dirty="0" smtClean="0">
                <a:solidFill>
                  <a:srgbClr val="FFFFFF"/>
                </a:solidFill>
                <a:latin typeface="Arial"/>
                <a:cs typeface="Arial"/>
              </a:rPr>
              <a:t> 3” Long</a:t>
            </a:r>
            <a:endParaRPr lang="en-US" sz="24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645459"/>
            <a:ext cx="9144001" cy="1537195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3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68" y="1019831"/>
            <a:ext cx="2582810" cy="3934082"/>
          </a:xfrm>
          <a:prstGeom prst="rect">
            <a:avLst/>
          </a:prstGeom>
          <a:ln w="38100" cap="flat" cmpd="sng" algn="ctr">
            <a:solidFill>
              <a:srgbClr val="FF21BB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1826" y="1010887"/>
            <a:ext cx="3016113" cy="3934082"/>
          </a:xfrm>
          <a:prstGeom prst="rect">
            <a:avLst/>
          </a:prstGeom>
          <a:ln w="38100" cap="flat" cmpd="sng" algn="ctr">
            <a:solidFill>
              <a:srgbClr val="FF21BB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8656" y="1010887"/>
            <a:ext cx="2957398" cy="3419069"/>
          </a:xfrm>
          <a:prstGeom prst="rect">
            <a:avLst/>
          </a:prstGeom>
          <a:ln w="38100" cap="flat" cmpd="sng" algn="ctr">
            <a:solidFill>
              <a:srgbClr val="FF21BB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0" name="TextBox 9"/>
          <p:cNvSpPr txBox="1"/>
          <p:nvPr/>
        </p:nvSpPr>
        <p:spPr>
          <a:xfrm>
            <a:off x="34229" y="5078504"/>
            <a:ext cx="2827597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Thin saw cut </a:t>
            </a:r>
            <a:r>
              <a:rPr lang="en-US" sz="2400" dirty="0" smtClean="0">
                <a:solidFill>
                  <a:srgbClr val="11FFBB"/>
                </a:solidFill>
                <a:latin typeface="Arial"/>
                <a:cs typeface="Arial"/>
              </a:rPr>
              <a:t>NHPC</a:t>
            </a:r>
            <a:r>
              <a:rPr lang="en-US" sz="2400" dirty="0" smtClean="0">
                <a:latin typeface="Arial"/>
                <a:cs typeface="Arial"/>
              </a:rPr>
              <a:t> Slice is Heated  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76382" y="5078504"/>
            <a:ext cx="2625549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Cold water Poured onto Hot </a:t>
            </a:r>
            <a:r>
              <a:rPr lang="en-US" sz="2400" dirty="0" smtClean="0">
                <a:solidFill>
                  <a:srgbClr val="11FFBB"/>
                </a:solidFill>
                <a:latin typeface="Arial"/>
                <a:cs typeface="Arial"/>
              </a:rPr>
              <a:t>NHPC</a:t>
            </a:r>
            <a:r>
              <a:rPr lang="en-US" sz="2400" dirty="0" smtClean="0">
                <a:latin typeface="Arial"/>
                <a:cs typeface="Arial"/>
              </a:rPr>
              <a:t> Slice 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24652" y="4562127"/>
            <a:ext cx="26255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Does Not Explode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94371" y="122295"/>
            <a:ext cx="49671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Arial"/>
                <a:cs typeface="Arial"/>
              </a:rPr>
              <a:t>This is a WOW!!!</a:t>
            </a:r>
            <a:endParaRPr lang="en-US" sz="4400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8186" y="6334780"/>
            <a:ext cx="82075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EAE77D"/>
                </a:solidFill>
                <a:latin typeface="Arial"/>
                <a:cs typeface="Arial"/>
              </a:rPr>
              <a:t>This would be IMPOSSIBLE with Portland Cement</a:t>
            </a:r>
            <a:endParaRPr lang="en-US" sz="2800" dirty="0">
              <a:solidFill>
                <a:srgbClr val="EAE77D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793" y="-645459"/>
            <a:ext cx="8654577" cy="7597158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.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" y="1044222"/>
            <a:ext cx="91440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11FFBB"/>
                </a:solidFill>
                <a:latin typeface="Arial"/>
                <a:cs typeface="Arial"/>
              </a:rPr>
              <a:t>NHPC</a:t>
            </a:r>
            <a:r>
              <a:rPr lang="en-US" sz="2800" b="1" i="1" dirty="0" smtClean="0">
                <a:solidFill>
                  <a:srgbClr val="11FFBB"/>
                </a:solidFill>
                <a:latin typeface="Arial"/>
                <a:cs typeface="Arial"/>
              </a:rPr>
              <a:t>……</a:t>
            </a:r>
            <a:r>
              <a:rPr lang="en-US" sz="2800" b="1" i="1" dirty="0" smtClean="0">
                <a:solidFill>
                  <a:srgbClr val="FFFFFF"/>
                </a:solidFill>
                <a:latin typeface="Arial"/>
                <a:cs typeface="Arial"/>
              </a:rPr>
              <a:t>. </a:t>
            </a:r>
            <a:r>
              <a:rPr lang="en-US" sz="2800" b="1" dirty="0" smtClean="0">
                <a:latin typeface="Arial"/>
                <a:cs typeface="Arial"/>
              </a:rPr>
              <a:t>    </a:t>
            </a:r>
            <a:br>
              <a:rPr lang="en-US" sz="2800" b="1" dirty="0" smtClean="0">
                <a:latin typeface="Arial"/>
                <a:cs typeface="Arial"/>
              </a:rPr>
            </a:br>
            <a:r>
              <a:rPr lang="en-US" sz="2800" dirty="0" smtClean="0">
                <a:solidFill>
                  <a:srgbClr val="0CFFFF"/>
                </a:solidFill>
                <a:latin typeface="Arial"/>
                <a:cs typeface="Arial"/>
              </a:rPr>
              <a:t/>
            </a:r>
            <a:br>
              <a:rPr lang="en-US" sz="2800" dirty="0" smtClean="0">
                <a:solidFill>
                  <a:srgbClr val="0CFFFF"/>
                </a:solidFill>
                <a:latin typeface="Arial"/>
                <a:cs typeface="Arial"/>
              </a:rPr>
            </a:br>
            <a:r>
              <a:rPr lang="en-US" sz="3200" dirty="0" smtClean="0">
                <a:solidFill>
                  <a:srgbClr val="0CFFFF"/>
                </a:solidFill>
                <a:latin typeface="Arial"/>
                <a:cs typeface="Arial"/>
              </a:rPr>
              <a:t>Absolutely </a:t>
            </a:r>
            <a:r>
              <a:rPr lang="en-US" sz="3200" dirty="0" smtClean="0">
                <a:latin typeface="Arial"/>
                <a:cs typeface="Arial"/>
              </a:rPr>
              <a:t>Stops Oxidation ...</a:t>
            </a:r>
            <a:r>
              <a:rPr lang="en-US" sz="3200" dirty="0" smtClean="0">
                <a:solidFill>
                  <a:srgbClr val="0CFFFF"/>
                </a:solidFill>
                <a:latin typeface="Arial"/>
                <a:cs typeface="Arial"/>
              </a:rPr>
              <a:t>your structures are forever.  </a:t>
            </a:r>
          </a:p>
          <a:p>
            <a:endParaRPr lang="en-US" sz="2800" dirty="0"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26968" y="144706"/>
            <a:ext cx="43301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rial"/>
                <a:cs typeface="Arial"/>
              </a:rPr>
              <a:t>No More Rusty Re Bars</a:t>
            </a:r>
            <a:endParaRPr lang="en-US" sz="2800" dirty="0">
              <a:latin typeface="Arial"/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6968" y="3204533"/>
            <a:ext cx="5155758" cy="3175947"/>
          </a:xfrm>
          <a:prstGeom prst="rect">
            <a:avLst/>
          </a:prstGeom>
          <a:ln w="38100" cap="flat" cmpd="sng" algn="ctr">
            <a:solidFill>
              <a:srgbClr val="FF21BB"/>
            </a:solidFill>
            <a:prstDash val="solid"/>
            <a:round/>
            <a:headEnd type="none" w="med" len="med"/>
            <a:tailEnd type="none" w="med" len="med"/>
          </a:ln>
        </p:spPr>
      </p:pic>
      <p:cxnSp>
        <p:nvCxnSpPr>
          <p:cNvPr id="8" name="Straight Connector 7"/>
          <p:cNvCxnSpPr/>
          <p:nvPr/>
        </p:nvCxnSpPr>
        <p:spPr>
          <a:xfrm>
            <a:off x="1826968" y="3204533"/>
            <a:ext cx="5155758" cy="3175947"/>
          </a:xfrm>
          <a:prstGeom prst="line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8546" y="3548038"/>
            <a:ext cx="2084754" cy="1715427"/>
          </a:xfrm>
          <a:prstGeom prst="rect">
            <a:avLst/>
          </a:prstGeom>
          <a:ln w="38100" cap="flat" cmpd="sng" algn="ctr">
            <a:solidFill>
              <a:srgbClr val="FF21BB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539" y="-645459"/>
            <a:ext cx="8832832" cy="7597158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.   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7744" y="69502"/>
            <a:ext cx="90771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Arial"/>
                <a:cs typeface="Arial"/>
              </a:rPr>
              <a:t>Permeablility</a:t>
            </a:r>
            <a:r>
              <a:rPr lang="en-US" sz="3200" b="1" dirty="0" smtClean="0">
                <a:latin typeface="Arial"/>
                <a:cs typeface="Arial"/>
              </a:rPr>
              <a:t>.......Compare OPC </a:t>
            </a:r>
            <a:r>
              <a:rPr lang="en-US" sz="3200" b="1" dirty="0" smtClean="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lang="en-US" sz="3200" b="1" dirty="0" smtClean="0">
                <a:solidFill>
                  <a:srgbClr val="5FE4EB"/>
                </a:solidFill>
                <a:latin typeface="Arial"/>
                <a:cs typeface="Arial"/>
              </a:rPr>
              <a:t> </a:t>
            </a:r>
            <a:r>
              <a:rPr lang="en-US" sz="3200" dirty="0" smtClean="0">
                <a:solidFill>
                  <a:srgbClr val="11FFBB"/>
                </a:solidFill>
                <a:latin typeface="Arial"/>
                <a:cs typeface="Arial"/>
              </a:rPr>
              <a:t>NHPC</a:t>
            </a:r>
            <a:r>
              <a:rPr lang="en-US" sz="3200" b="1" dirty="0" smtClean="0">
                <a:latin typeface="Arial"/>
                <a:cs typeface="Arial"/>
              </a:rPr>
              <a:t>   </a:t>
            </a:r>
            <a:br>
              <a:rPr lang="en-US" sz="3200" b="1" dirty="0" smtClean="0">
                <a:latin typeface="Arial"/>
                <a:cs typeface="Arial"/>
              </a:rPr>
            </a:br>
            <a:r>
              <a:rPr lang="en-US" sz="3200" dirty="0" smtClean="0">
                <a:latin typeface="Arial"/>
                <a:cs typeface="Arial"/>
              </a:rPr>
              <a:t/>
            </a:r>
            <a:br>
              <a:rPr lang="en-US" sz="3200" dirty="0" smtClean="0">
                <a:latin typeface="Arial"/>
                <a:cs typeface="Arial"/>
              </a:rPr>
            </a:br>
            <a:endParaRPr lang="en-US" sz="3200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52214" y="714323"/>
            <a:ext cx="4291786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11FFBB"/>
                </a:solidFill>
                <a:latin typeface="Arial"/>
                <a:cs typeface="Arial"/>
              </a:rPr>
              <a:t>NHPC</a:t>
            </a:r>
            <a:r>
              <a:rPr lang="en-US" sz="2800" dirty="0" smtClean="0">
                <a:latin typeface="Arial"/>
                <a:cs typeface="Arial"/>
              </a:rPr>
              <a:t>  </a:t>
            </a:r>
          </a:p>
          <a:p>
            <a:r>
              <a:rPr lang="en-US" sz="2800" dirty="0" smtClean="0">
                <a:latin typeface="Arial"/>
                <a:cs typeface="Arial"/>
              </a:rPr>
              <a:t>Is hydrophobic, which means liquids will not penetrate like they do with OPC. </a:t>
            </a:r>
          </a:p>
          <a:p>
            <a:endParaRPr lang="en-US" sz="2800" dirty="0" smtClean="0">
              <a:latin typeface="Arial"/>
              <a:cs typeface="Arial"/>
            </a:endParaRPr>
          </a:p>
          <a:p>
            <a:r>
              <a:rPr lang="en-US" sz="2800" dirty="0" smtClean="0">
                <a:latin typeface="Arial"/>
                <a:cs typeface="Arial"/>
              </a:rPr>
              <a:t>Great for: </a:t>
            </a:r>
          </a:p>
          <a:p>
            <a:r>
              <a:rPr lang="en-US" sz="2800" dirty="0" smtClean="0">
                <a:latin typeface="Arial"/>
                <a:cs typeface="Arial"/>
              </a:rPr>
              <a:t>• Waterproof basements</a:t>
            </a:r>
          </a:p>
          <a:p>
            <a:r>
              <a:rPr lang="en-US" sz="2800" dirty="0" smtClean="0">
                <a:latin typeface="Arial"/>
                <a:cs typeface="Arial"/>
              </a:rPr>
              <a:t>• Pipe Coatings</a:t>
            </a:r>
          </a:p>
          <a:p>
            <a:r>
              <a:rPr lang="en-US" sz="2800" dirty="0" smtClean="0">
                <a:latin typeface="Arial"/>
                <a:cs typeface="Arial"/>
              </a:rPr>
              <a:t>• Countertops</a:t>
            </a:r>
          </a:p>
          <a:p>
            <a:r>
              <a:rPr lang="en-US" sz="2800" dirty="0" smtClean="0">
                <a:latin typeface="Arial"/>
                <a:cs typeface="Arial"/>
              </a:rPr>
              <a:t>• Wastewater tanks</a:t>
            </a:r>
          </a:p>
          <a:p>
            <a:r>
              <a:rPr lang="en-US" sz="2800" dirty="0" smtClean="0">
                <a:latin typeface="Arial"/>
                <a:cs typeface="Arial"/>
              </a:rPr>
              <a:t>• Fish Farms</a:t>
            </a:r>
          </a:p>
          <a:p>
            <a:r>
              <a:rPr lang="en-US" sz="2800" dirty="0" smtClean="0">
                <a:latin typeface="Arial"/>
                <a:cs typeface="Arial"/>
              </a:rPr>
              <a:t>• Boats, Docks</a:t>
            </a:r>
          </a:p>
          <a:p>
            <a:endParaRPr lang="en-US" sz="2800" dirty="0" smtClean="0">
              <a:latin typeface="Arial"/>
              <a:cs typeface="Arial"/>
            </a:endParaRPr>
          </a:p>
          <a:p>
            <a:r>
              <a:rPr lang="en-US" sz="2800" dirty="0" smtClean="0">
                <a:latin typeface="Arial"/>
                <a:cs typeface="Arial"/>
              </a:rPr>
              <a:t> </a:t>
            </a:r>
            <a:endParaRPr lang="en-US" sz="2800" dirty="0">
              <a:latin typeface="Arial"/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93" y="773849"/>
            <a:ext cx="4632154" cy="5419502"/>
          </a:xfrm>
          <a:prstGeom prst="rect">
            <a:avLst/>
          </a:prstGeom>
          <a:ln w="28575" cap="flat" cmpd="sng" algn="ctr">
            <a:solidFill>
              <a:srgbClr val="FF21BB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8" name="TextBox 7"/>
          <p:cNvSpPr txBox="1"/>
          <p:nvPr/>
        </p:nvSpPr>
        <p:spPr>
          <a:xfrm>
            <a:off x="2445606" y="3780256"/>
            <a:ext cx="890460" cy="369332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NHPC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36066" y="2310205"/>
            <a:ext cx="890460" cy="369332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NHPC</a:t>
            </a:r>
            <a:endParaRPr lang="en-US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-645459"/>
            <a:ext cx="9144000" cy="7597158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.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1544320"/>
            <a:ext cx="91440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Arial"/>
                <a:cs typeface="Arial"/>
              </a:rPr>
              <a:t>     </a:t>
            </a:r>
            <a:br>
              <a:rPr lang="en-US" sz="2800" b="1" dirty="0" smtClean="0">
                <a:latin typeface="Arial"/>
                <a:cs typeface="Arial"/>
              </a:rPr>
            </a:br>
            <a:r>
              <a:rPr lang="en-US" sz="2800" dirty="0" smtClean="0">
                <a:latin typeface="Arial"/>
                <a:cs typeface="Arial"/>
              </a:rPr>
              <a:t/>
            </a:r>
            <a:br>
              <a:rPr lang="en-US" sz="2800" dirty="0" smtClean="0">
                <a:latin typeface="Arial"/>
                <a:cs typeface="Arial"/>
              </a:rPr>
            </a:br>
            <a:r>
              <a:rPr lang="en-US" sz="3200" i="1" dirty="0" smtClean="0">
                <a:latin typeface="Arial"/>
                <a:cs typeface="Arial"/>
              </a:rPr>
              <a:t>NC</a:t>
            </a:r>
            <a:r>
              <a:rPr lang="en-US" sz="3200" dirty="0" smtClean="0">
                <a:latin typeface="Arial"/>
                <a:cs typeface="Arial"/>
              </a:rPr>
              <a:t> Surfaces are Ideal for Fish Farms, Boat Hulls, Docks </a:t>
            </a:r>
          </a:p>
          <a:p>
            <a:endParaRPr lang="en-US" sz="2800" dirty="0"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1423" y="144706"/>
            <a:ext cx="77420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Arial"/>
                <a:cs typeface="Arial"/>
              </a:rPr>
              <a:t>No Bacteria or Barnacles Can Live on </a:t>
            </a:r>
            <a:r>
              <a:rPr lang="en-US" sz="4800" dirty="0" smtClean="0">
                <a:solidFill>
                  <a:srgbClr val="11FFBB"/>
                </a:solidFill>
                <a:latin typeface="Arial"/>
                <a:cs typeface="Arial"/>
              </a:rPr>
              <a:t>NHPC</a:t>
            </a:r>
            <a:endParaRPr lang="en-US" sz="4800" dirty="0">
              <a:latin typeface="Arial"/>
              <a:cs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8720" y="4065842"/>
            <a:ext cx="2921000" cy="1955800"/>
          </a:xfrm>
          <a:prstGeom prst="rect">
            <a:avLst/>
          </a:prstGeom>
          <a:ln w="38100" cap="flat" cmpd="sng" algn="ctr">
            <a:solidFill>
              <a:srgbClr val="FF21BB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4259" y="4065842"/>
            <a:ext cx="2921001" cy="1943100"/>
          </a:xfrm>
          <a:prstGeom prst="rect">
            <a:avLst/>
          </a:prstGeom>
          <a:ln w="38100" cap="flat" cmpd="sng" algn="ctr">
            <a:solidFill>
              <a:srgbClr val="FF21BB"/>
            </a:solidFill>
            <a:prstDash val="solid"/>
            <a:round/>
            <a:headEnd type="none" w="med" len="med"/>
            <a:tailEnd type="none" w="med" len="med"/>
          </a:ln>
        </p:spPr>
      </p:pic>
      <p:cxnSp>
        <p:nvCxnSpPr>
          <p:cNvPr id="9" name="Straight Connector 8"/>
          <p:cNvCxnSpPr/>
          <p:nvPr/>
        </p:nvCxnSpPr>
        <p:spPr>
          <a:xfrm rot="10800000" flipV="1">
            <a:off x="1188720" y="4039632"/>
            <a:ext cx="2921000" cy="1955800"/>
          </a:xfrm>
          <a:prstGeom prst="line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10800000" flipV="1">
            <a:off x="4874260" y="4039632"/>
            <a:ext cx="2921000" cy="1955800"/>
          </a:xfrm>
          <a:prstGeom prst="line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869959" y="6085256"/>
            <a:ext cx="1593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No Barnacles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22568" y="6085256"/>
            <a:ext cx="1390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No Bacteria</a:t>
            </a:r>
            <a:endParaRPr lang="en-US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793" y="-645459"/>
            <a:ext cx="8654577" cy="7597158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1230224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Comic Sans MS"/>
                <a:cs typeface="Comic Sans MS"/>
              </a:rPr>
              <a:t>     </a:t>
            </a:r>
            <a:br>
              <a:rPr lang="en-US" sz="2800" b="1" dirty="0" smtClean="0">
                <a:latin typeface="Comic Sans MS"/>
                <a:cs typeface="Comic Sans MS"/>
              </a:rPr>
            </a:br>
            <a:r>
              <a:rPr lang="en-US" sz="2800" dirty="0" smtClean="0">
                <a:latin typeface="Comic Sans MS"/>
                <a:cs typeface="Comic Sans MS"/>
              </a:rPr>
              <a:t/>
            </a:r>
            <a:br>
              <a:rPr lang="en-US" sz="2800" dirty="0" smtClean="0">
                <a:latin typeface="Comic Sans MS"/>
                <a:cs typeface="Comic Sans MS"/>
              </a:rPr>
            </a:br>
            <a:endParaRPr lang="en-US" sz="2800" dirty="0">
              <a:latin typeface="Comic Sans MS"/>
              <a:cs typeface="Comic Sans M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8930" y="325275"/>
            <a:ext cx="84734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Arial"/>
                <a:cs typeface="Arial"/>
              </a:rPr>
              <a:t>Acid will not Destroy </a:t>
            </a:r>
            <a:r>
              <a:rPr lang="en-US" sz="4800" dirty="0" smtClean="0">
                <a:solidFill>
                  <a:srgbClr val="11FFBB"/>
                </a:solidFill>
                <a:latin typeface="Arial"/>
                <a:cs typeface="Arial"/>
              </a:rPr>
              <a:t>NHPC</a:t>
            </a:r>
            <a:r>
              <a:rPr lang="en-US" sz="4800" dirty="0" smtClean="0">
                <a:latin typeface="Arial"/>
                <a:cs typeface="Arial"/>
              </a:rPr>
              <a:t> </a:t>
            </a:r>
            <a:br>
              <a:rPr lang="en-US" sz="4800" dirty="0" smtClean="0">
                <a:latin typeface="Arial"/>
                <a:cs typeface="Arial"/>
              </a:rPr>
            </a:br>
            <a:r>
              <a:rPr lang="en-US" sz="4800" dirty="0" smtClean="0">
                <a:latin typeface="Arial"/>
                <a:cs typeface="Arial"/>
              </a:rPr>
              <a:t>  </a:t>
            </a:r>
            <a:endParaRPr lang="en-US" sz="4800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8930" y="5238819"/>
            <a:ext cx="77420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EAE77D"/>
                </a:solidFill>
                <a:latin typeface="Arial"/>
                <a:cs typeface="Arial"/>
              </a:rPr>
              <a:t>A Portland Cement Block will dissolve in a Sulfuric acid solution in a few hours</a:t>
            </a:r>
            <a:r>
              <a:rPr lang="en-US" sz="3200" dirty="0" smtClean="0">
                <a:latin typeface="Arial"/>
                <a:cs typeface="Arial"/>
              </a:rPr>
              <a:t> </a:t>
            </a:r>
            <a:br>
              <a:rPr lang="en-US" sz="3200" dirty="0" smtClean="0">
                <a:latin typeface="Arial"/>
                <a:cs typeface="Arial"/>
              </a:rPr>
            </a:br>
            <a:r>
              <a:rPr lang="en-US" sz="3200" dirty="0" smtClean="0">
                <a:latin typeface="Arial"/>
                <a:cs typeface="Arial"/>
              </a:rPr>
              <a:t>  </a:t>
            </a:r>
            <a:endParaRPr lang="en-US" sz="3200" dirty="0">
              <a:latin typeface="Arial"/>
              <a:cs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rcRect l="1058"/>
          <a:stretch>
            <a:fillRect/>
          </a:stretch>
        </p:blipFill>
        <p:spPr>
          <a:xfrm>
            <a:off x="197793" y="2471999"/>
            <a:ext cx="8654577" cy="2647016"/>
          </a:xfrm>
          <a:prstGeom prst="rect">
            <a:avLst/>
          </a:prstGeom>
          <a:ln w="38100" cap="flat" cmpd="sng" algn="ctr">
            <a:solidFill>
              <a:srgbClr val="FF21BB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9" name="TextBox 8"/>
          <p:cNvSpPr txBox="1"/>
          <p:nvPr/>
        </p:nvSpPr>
        <p:spPr>
          <a:xfrm>
            <a:off x="0" y="1230224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solidFill>
                  <a:srgbClr val="EAE77D"/>
                </a:solidFill>
                <a:latin typeface="Arial"/>
                <a:cs typeface="Arial"/>
              </a:rPr>
              <a:t>Portland Cement Deteriorating from exposure to Raw Sewage with 200 </a:t>
            </a:r>
            <a:r>
              <a:rPr lang="en-US" sz="3000" dirty="0" err="1" smtClean="0">
                <a:solidFill>
                  <a:srgbClr val="EAE77D"/>
                </a:solidFill>
                <a:latin typeface="Arial"/>
                <a:cs typeface="Arial"/>
              </a:rPr>
              <a:t>ppm</a:t>
            </a:r>
            <a:r>
              <a:rPr lang="en-US" sz="3000" dirty="0" smtClean="0">
                <a:solidFill>
                  <a:srgbClr val="EAE77D"/>
                </a:solidFill>
                <a:latin typeface="Arial"/>
                <a:cs typeface="Arial"/>
              </a:rPr>
              <a:t>  Hydrogen Sulfide</a:t>
            </a:r>
            <a:endParaRPr lang="en-US" sz="30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793" y="-645459"/>
            <a:ext cx="8654577" cy="7597158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.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1230224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Comic Sans MS"/>
                <a:cs typeface="Comic Sans MS"/>
              </a:rPr>
              <a:t>     </a:t>
            </a:r>
            <a:br>
              <a:rPr lang="en-US" sz="2800" b="1" dirty="0" smtClean="0">
                <a:latin typeface="Comic Sans MS"/>
                <a:cs typeface="Comic Sans MS"/>
              </a:rPr>
            </a:br>
            <a:r>
              <a:rPr lang="en-US" sz="2800" dirty="0" smtClean="0">
                <a:latin typeface="Comic Sans MS"/>
                <a:cs typeface="Comic Sans MS"/>
              </a:rPr>
              <a:t/>
            </a:r>
            <a:br>
              <a:rPr lang="en-US" sz="2800" dirty="0" smtClean="0">
                <a:latin typeface="Comic Sans MS"/>
                <a:cs typeface="Comic Sans MS"/>
              </a:rPr>
            </a:br>
            <a:endParaRPr lang="en-US" sz="2800" dirty="0">
              <a:latin typeface="Comic Sans MS"/>
              <a:cs typeface="Comic Sans M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7903" y="144706"/>
            <a:ext cx="774201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11FFBB"/>
                </a:solidFill>
                <a:latin typeface="Arial"/>
                <a:cs typeface="Arial"/>
              </a:rPr>
              <a:t>NHPC</a:t>
            </a:r>
            <a:r>
              <a:rPr lang="en-US" sz="4800" dirty="0" smtClean="0">
                <a:latin typeface="Arial"/>
                <a:cs typeface="Arial"/>
              </a:rPr>
              <a:t> will bond and Not Delaminate from Old Portland Cement </a:t>
            </a:r>
            <a:br>
              <a:rPr lang="en-US" sz="4800" dirty="0" smtClean="0">
                <a:latin typeface="Arial"/>
                <a:cs typeface="Arial"/>
              </a:rPr>
            </a:br>
            <a:r>
              <a:rPr lang="en-US" sz="4800" dirty="0" smtClean="0">
                <a:latin typeface="Arial"/>
                <a:cs typeface="Arial"/>
              </a:rPr>
              <a:t>  </a:t>
            </a:r>
            <a:endParaRPr lang="en-US" sz="4800" dirty="0">
              <a:latin typeface="Arial"/>
              <a:cs typeface="Arial"/>
            </a:endParaRPr>
          </a:p>
        </p:txBody>
      </p:sp>
      <p:grpSp>
        <p:nvGrpSpPr>
          <p:cNvPr id="5" name="Group 7"/>
          <p:cNvGrpSpPr/>
          <p:nvPr/>
        </p:nvGrpSpPr>
        <p:grpSpPr>
          <a:xfrm>
            <a:off x="507903" y="2390301"/>
            <a:ext cx="901987" cy="3251200"/>
            <a:chOff x="980440" y="2615219"/>
            <a:chExt cx="1214120" cy="3251200"/>
          </a:xfrm>
        </p:grpSpPr>
        <p:sp>
          <p:nvSpPr>
            <p:cNvPr id="6" name="Rectangle 5"/>
            <p:cNvSpPr/>
            <p:nvPr/>
          </p:nvSpPr>
          <p:spPr>
            <a:xfrm>
              <a:off x="980440" y="2615219"/>
              <a:ext cx="1046480" cy="3251200"/>
            </a:xfrm>
            <a:prstGeom prst="rect">
              <a:avLst/>
            </a:prstGeom>
            <a:blipFill rotWithShape="1">
              <a:blip r:embed="rId3"/>
              <a:tile tx="0" ty="0" sx="100000" sy="100000" flip="none" algn="tl"/>
            </a:blip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2026920" y="2615219"/>
              <a:ext cx="167640" cy="3251200"/>
            </a:xfrm>
            <a:prstGeom prst="rect">
              <a:avLst/>
            </a:prstGeom>
            <a:blipFill rotWithShape="1">
              <a:blip r:embed="rId4"/>
              <a:tile tx="0" ty="0" sx="100000" sy="100000" flip="none" algn="tl"/>
            </a:blip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 rot="16200000">
            <a:off x="5009398" y="1927397"/>
            <a:ext cx="618724" cy="5862320"/>
            <a:chOff x="980440" y="2615219"/>
            <a:chExt cx="1214120" cy="3251200"/>
          </a:xfrm>
        </p:grpSpPr>
        <p:sp>
          <p:nvSpPr>
            <p:cNvPr id="10" name="Rectangle 9"/>
            <p:cNvSpPr/>
            <p:nvPr/>
          </p:nvSpPr>
          <p:spPr>
            <a:xfrm>
              <a:off x="980440" y="2615219"/>
              <a:ext cx="1046480" cy="3251200"/>
            </a:xfrm>
            <a:prstGeom prst="rect">
              <a:avLst/>
            </a:prstGeom>
            <a:blipFill rotWithShape="1">
              <a:blip r:embed="rId3"/>
              <a:tile tx="0" ty="0" sx="100000" sy="100000" flip="none" algn="tl"/>
            </a:blip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026920" y="2615219"/>
              <a:ext cx="167640" cy="3251200"/>
            </a:xfrm>
            <a:prstGeom prst="rect">
              <a:avLst/>
            </a:prstGeom>
            <a:blipFill rotWithShape="1">
              <a:blip r:embed="rId4"/>
              <a:tile tx="0" ty="0" sx="100000" sy="100000" flip="none" algn="tl"/>
            </a:blip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529840" y="3413760"/>
            <a:ext cx="4251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NGC Bonds Without Chemical Additives</a:t>
            </a:r>
            <a:endParaRPr lang="en-US" dirty="0">
              <a:latin typeface="Arial"/>
              <a:cs typeface="Arial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rot="16200000" flipH="1">
            <a:off x="3211513" y="4066619"/>
            <a:ext cx="851534" cy="284480"/>
          </a:xfrm>
          <a:prstGeom prst="straightConnector1">
            <a:avLst/>
          </a:prstGeom>
          <a:ln w="28575" cap="flat" cmpd="sng" algn="ctr">
            <a:solidFill>
              <a:srgbClr val="FF21BB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2" idx="1"/>
            <a:endCxn id="7" idx="1"/>
          </p:cNvCxnSpPr>
          <p:nvPr/>
        </p:nvCxnSpPr>
        <p:spPr>
          <a:xfrm rot="10800000" flipV="1">
            <a:off x="1285348" y="3598425"/>
            <a:ext cx="1244492" cy="417475"/>
          </a:xfrm>
          <a:prstGeom prst="straightConnector1">
            <a:avLst/>
          </a:prstGeom>
          <a:ln w="28575" cap="flat" cmpd="sng" algn="ctr">
            <a:solidFill>
              <a:srgbClr val="FF21BB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793" y="-645459"/>
            <a:ext cx="8946208" cy="7597158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348074"/>
            <a:ext cx="9144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11FFBB"/>
                </a:solidFill>
                <a:latin typeface="Arial"/>
                <a:cs typeface="Arial"/>
              </a:rPr>
              <a:t>NHPC</a:t>
            </a:r>
            <a:r>
              <a:rPr lang="en-US" sz="2400" b="1" i="1" dirty="0" smtClean="0">
                <a:solidFill>
                  <a:srgbClr val="11FFBB"/>
                </a:solidFill>
                <a:latin typeface="Arial"/>
                <a:cs typeface="Arial"/>
              </a:rPr>
              <a:t>……</a:t>
            </a:r>
            <a:r>
              <a:rPr lang="en-US" sz="2400" b="1" i="1" dirty="0" smtClean="0">
                <a:solidFill>
                  <a:srgbClr val="5EF0F7"/>
                </a:solidFill>
                <a:latin typeface="Arial"/>
                <a:cs typeface="Arial"/>
              </a:rPr>
              <a:t>.</a:t>
            </a:r>
            <a:r>
              <a:rPr lang="en-US" sz="2400" b="1" dirty="0" smtClean="0">
                <a:latin typeface="Arial"/>
                <a:cs typeface="Arial"/>
              </a:rPr>
              <a:t>     </a:t>
            </a:r>
            <a:br>
              <a:rPr lang="en-US" sz="2400" b="1" dirty="0" smtClean="0">
                <a:latin typeface="Arial"/>
                <a:cs typeface="Arial"/>
              </a:rPr>
            </a:br>
            <a:r>
              <a:rPr lang="en-US" sz="2400" dirty="0" smtClean="0">
                <a:latin typeface="Arial"/>
                <a:cs typeface="Arial"/>
              </a:rPr>
              <a:t/>
            </a:r>
            <a:br>
              <a:rPr lang="en-US" sz="2400" dirty="0" smtClean="0">
                <a:latin typeface="Arial"/>
                <a:cs typeface="Arial"/>
              </a:rPr>
            </a:br>
            <a:r>
              <a:rPr lang="en-US" sz="2400" dirty="0" smtClean="0">
                <a:latin typeface="Arial"/>
                <a:cs typeface="Arial"/>
              </a:rPr>
              <a:t>Can be </a:t>
            </a:r>
            <a:r>
              <a:rPr lang="en-US" sz="2400" dirty="0" smtClean="0">
                <a:solidFill>
                  <a:srgbClr val="03FFFF"/>
                </a:solidFill>
                <a:latin typeface="Arial"/>
                <a:cs typeface="Arial"/>
              </a:rPr>
              <a:t>Adjusted for Quick Setting Applications </a:t>
            </a:r>
            <a:r>
              <a:rPr lang="en-US" sz="2400" dirty="0" smtClean="0">
                <a:latin typeface="Arial"/>
                <a:cs typeface="Arial"/>
              </a:rPr>
              <a:t>as in in Pre-casting, Slip-forming,</a:t>
            </a:r>
            <a:r>
              <a:rPr lang="en-US" sz="2400" dirty="0" smtClean="0">
                <a:latin typeface="Arial"/>
                <a:cs typeface="Arial"/>
              </a:rPr>
              <a:t> </a:t>
            </a:r>
            <a:r>
              <a:rPr lang="en-US" sz="2400" dirty="0" smtClean="0">
                <a:latin typeface="Arial"/>
                <a:cs typeface="Arial"/>
              </a:rPr>
              <a:t>and </a:t>
            </a:r>
            <a:r>
              <a:rPr lang="en-US" sz="2400" dirty="0" smtClean="0">
                <a:latin typeface="Arial"/>
                <a:cs typeface="Arial"/>
              </a:rPr>
              <a:t>Extruding - </a:t>
            </a:r>
            <a:r>
              <a:rPr lang="en-US" sz="2400" dirty="0" smtClean="0">
                <a:latin typeface="Arial"/>
                <a:cs typeface="Arial"/>
              </a:rPr>
              <a:t>and can at least double production using the same forms</a:t>
            </a:r>
            <a:br>
              <a:rPr lang="en-US" sz="2400" dirty="0" smtClean="0">
                <a:latin typeface="Arial"/>
                <a:cs typeface="Arial"/>
              </a:rPr>
            </a:br>
            <a:r>
              <a:rPr lang="en-US" sz="2400" dirty="0" smtClean="0">
                <a:latin typeface="Arial"/>
                <a:cs typeface="Arial"/>
              </a:rPr>
              <a:t/>
            </a:r>
            <a:br>
              <a:rPr lang="en-US" sz="2400" dirty="0" smtClean="0">
                <a:latin typeface="Arial"/>
                <a:cs typeface="Arial"/>
              </a:rPr>
            </a:br>
            <a:r>
              <a:rPr lang="en-US" sz="2400" dirty="0" smtClean="0">
                <a:latin typeface="Arial"/>
                <a:cs typeface="Arial"/>
              </a:rPr>
              <a:t>Can be formulated to have an </a:t>
            </a:r>
            <a:r>
              <a:rPr lang="en-US" sz="2400" dirty="0" smtClean="0">
                <a:solidFill>
                  <a:srgbClr val="03FFFF"/>
                </a:solidFill>
                <a:latin typeface="Arial"/>
                <a:cs typeface="Arial"/>
              </a:rPr>
              <a:t>Adjustable Set Time </a:t>
            </a:r>
            <a:r>
              <a:rPr lang="en-US" sz="2400" dirty="0" smtClean="0">
                <a:latin typeface="Arial"/>
                <a:cs typeface="Arial"/>
              </a:rPr>
              <a:t>from minutes to several hours.</a:t>
            </a:r>
            <a:br>
              <a:rPr lang="en-US" sz="2400" dirty="0" smtClean="0">
                <a:latin typeface="Arial"/>
                <a:cs typeface="Arial"/>
              </a:rPr>
            </a:br>
            <a:r>
              <a:rPr lang="en-US" sz="2400" dirty="0" smtClean="0">
                <a:latin typeface="Arial"/>
                <a:cs typeface="Arial"/>
              </a:rPr>
              <a:t/>
            </a:r>
            <a:br>
              <a:rPr lang="en-US" sz="2400" dirty="0" smtClean="0">
                <a:latin typeface="Arial"/>
                <a:cs typeface="Arial"/>
              </a:rPr>
            </a:br>
            <a:endParaRPr lang="en-US" sz="2400" dirty="0"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57265" y="0"/>
            <a:ext cx="15815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rial"/>
                <a:cs typeface="Arial"/>
              </a:rPr>
              <a:t>Set time</a:t>
            </a:r>
            <a:endParaRPr lang="en-US" sz="2800" dirty="0"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9190" y="3508963"/>
            <a:ext cx="4092390" cy="2859852"/>
          </a:xfrm>
          <a:prstGeom prst="rect">
            <a:avLst/>
          </a:prstGeom>
          <a:ln w="38100" cap="flat" cmpd="sng" algn="ctr">
            <a:solidFill>
              <a:srgbClr val="FF21BB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7" name="TextBox 6"/>
          <p:cNvSpPr txBox="1"/>
          <p:nvPr/>
        </p:nvSpPr>
        <p:spPr>
          <a:xfrm>
            <a:off x="28467" y="3979333"/>
            <a:ext cx="196591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11FFBB"/>
                </a:solidFill>
                <a:latin typeface="Arial"/>
                <a:cs typeface="Arial"/>
              </a:rPr>
              <a:t>NHPC</a:t>
            </a:r>
            <a:r>
              <a:rPr lang="en-US" sz="2400" dirty="0" smtClean="0">
                <a:latin typeface="Arial"/>
                <a:cs typeface="Arial"/>
              </a:rPr>
              <a:t> Cement blocks every 8 Seconds</a:t>
            </a:r>
          </a:p>
          <a:p>
            <a:endParaRPr lang="en-US" sz="2400" dirty="0">
              <a:latin typeface="Arial"/>
              <a:cs typeface="Arial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420518" y="4558876"/>
            <a:ext cx="796644" cy="1588"/>
          </a:xfrm>
          <a:prstGeom prst="straightConnector1">
            <a:avLst/>
          </a:prstGeom>
          <a:ln w="57150" cap="flat" cmpd="sng" algn="ctr">
            <a:solidFill>
              <a:srgbClr val="FF21BB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793" y="-645459"/>
            <a:ext cx="8946208" cy="7597158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3200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0"/>
            <a:ext cx="914400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 smtClean="0">
                <a:latin typeface="Arial"/>
                <a:cs typeface="Arial"/>
              </a:rPr>
              <a:t>Great - Insulator – almost no heat transfer</a:t>
            </a:r>
            <a:endParaRPr lang="en-US" sz="3400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6150113"/>
            <a:ext cx="9013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Portland blocks would probably explode with that much heat</a:t>
            </a:r>
            <a:endParaRPr lang="en-US" sz="2400" dirty="0">
              <a:latin typeface="Arial"/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793" y="799630"/>
            <a:ext cx="4453702" cy="5191792"/>
          </a:xfrm>
          <a:prstGeom prst="rect">
            <a:avLst/>
          </a:prstGeom>
          <a:ln w="38100" cap="flat" cmpd="sng" algn="ctr">
            <a:solidFill>
              <a:srgbClr val="FF21BB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7" name="TextBox 6"/>
          <p:cNvSpPr txBox="1"/>
          <p:nvPr/>
        </p:nvSpPr>
        <p:spPr>
          <a:xfrm>
            <a:off x="4891852" y="1759185"/>
            <a:ext cx="3603037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11FFBB"/>
                </a:solidFill>
                <a:latin typeface="Arial"/>
                <a:cs typeface="Arial"/>
              </a:rPr>
              <a:t>NHPC</a:t>
            </a:r>
            <a:r>
              <a:rPr lang="en-US" sz="2800" dirty="0" smtClean="0">
                <a:latin typeface="Arial"/>
                <a:cs typeface="Arial"/>
              </a:rPr>
              <a:t> binder gives the cement superior insulating  abilities no matter what aggregate is used – including cellulose or rock.</a:t>
            </a:r>
            <a:endParaRPr lang="en-US" sz="28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280" y="0"/>
            <a:ext cx="8914977" cy="5069840"/>
          </a:xfrm>
        </p:spPr>
        <p:txBody>
          <a:bodyPr>
            <a:noAutofit/>
          </a:bodyPr>
          <a:lstStyle/>
          <a:p>
            <a:pPr algn="l"/>
            <a:r>
              <a:rPr lang="en-US" sz="4000" dirty="0" smtClean="0">
                <a:latin typeface="Arial"/>
                <a:cs typeface="Arial"/>
              </a:rPr>
              <a:t>Our Technology uses a Proprietary Binder derived through a guarded</a:t>
            </a:r>
            <a:r>
              <a:rPr lang="en-US" sz="4000" dirty="0" smtClean="0">
                <a:solidFill>
                  <a:srgbClr val="FFFFFF"/>
                </a:solidFill>
                <a:latin typeface="Arial"/>
                <a:cs typeface="Arial"/>
              </a:rPr>
              <a:t> extraction process</a:t>
            </a:r>
            <a:r>
              <a:rPr lang="en-US" sz="4000" dirty="0" smtClean="0">
                <a:latin typeface="Arial"/>
                <a:cs typeface="Arial"/>
              </a:rPr>
              <a:t>, which ultimately </a:t>
            </a:r>
            <a:r>
              <a:rPr lang="en-US" sz="4000" dirty="0" smtClean="0">
                <a:solidFill>
                  <a:srgbClr val="FFFFFF"/>
                </a:solidFill>
                <a:latin typeface="Arial"/>
                <a:cs typeface="Arial"/>
              </a:rPr>
              <a:t>transforms Organic Enzymes </a:t>
            </a:r>
            <a:r>
              <a:rPr lang="en-US" sz="4000" dirty="0" smtClean="0">
                <a:latin typeface="Arial"/>
                <a:cs typeface="Arial"/>
              </a:rPr>
              <a:t>into a highly concentrated </a:t>
            </a:r>
            <a:r>
              <a:rPr lang="en-US" sz="4000" dirty="0" smtClean="0">
                <a:solidFill>
                  <a:srgbClr val="FFFFFF"/>
                </a:solidFill>
                <a:latin typeface="Arial"/>
                <a:cs typeface="Arial"/>
              </a:rPr>
              <a:t>Elastic Polymeric Powder </a:t>
            </a:r>
            <a:endParaRPr lang="en-US" sz="40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5045" y="4790300"/>
            <a:ext cx="3414970" cy="1921951"/>
          </a:xfrm>
          <a:prstGeom prst="rect">
            <a:avLst/>
          </a:prstGeom>
          <a:ln w="28575" cap="flat" cmpd="sng" algn="ctr">
            <a:solidFill>
              <a:srgbClr val="FF21BB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793" y="-645459"/>
            <a:ext cx="8946208" cy="7597158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.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1194741"/>
            <a:ext cx="840081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11FFBB"/>
                </a:solidFill>
                <a:latin typeface="Arial"/>
                <a:cs typeface="Arial"/>
              </a:rPr>
              <a:t>NHPC…….</a:t>
            </a:r>
            <a:r>
              <a:rPr lang="en-US" sz="3200" dirty="0" smtClean="0">
                <a:latin typeface="Arial"/>
                <a:cs typeface="Arial"/>
              </a:rPr>
              <a:t>                   </a:t>
            </a:r>
          </a:p>
          <a:p>
            <a:r>
              <a:rPr lang="en-US" sz="3200" dirty="0" smtClean="0">
                <a:latin typeface="Arial"/>
                <a:cs typeface="Arial"/>
              </a:rPr>
              <a:t>Easier on the skin than lime based OPC </a:t>
            </a:r>
            <a:br>
              <a:rPr lang="en-US" sz="3200" dirty="0" smtClean="0">
                <a:latin typeface="Arial"/>
                <a:cs typeface="Arial"/>
              </a:rPr>
            </a:br>
            <a:r>
              <a:rPr lang="en-US" sz="3200" dirty="0" smtClean="0">
                <a:latin typeface="Arial"/>
                <a:cs typeface="Arial"/>
              </a:rPr>
              <a:t/>
            </a:r>
            <a:br>
              <a:rPr lang="en-US" sz="3200" dirty="0" smtClean="0">
                <a:latin typeface="Arial"/>
                <a:cs typeface="Arial"/>
              </a:rPr>
            </a:br>
            <a:r>
              <a:rPr lang="en-US" sz="3200" dirty="0" smtClean="0">
                <a:solidFill>
                  <a:srgbClr val="FF68FC"/>
                </a:solidFill>
                <a:latin typeface="Arial"/>
                <a:cs typeface="Arial"/>
              </a:rPr>
              <a:t/>
            </a:r>
            <a:br>
              <a:rPr lang="en-US" sz="3200" dirty="0" smtClean="0">
                <a:solidFill>
                  <a:srgbClr val="FF68FC"/>
                </a:solidFill>
                <a:latin typeface="Arial"/>
                <a:cs typeface="Arial"/>
              </a:rPr>
            </a:br>
            <a:endParaRPr lang="en-US" sz="3200" dirty="0">
              <a:solidFill>
                <a:srgbClr val="FF68FC"/>
              </a:solidFill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7793" y="162064"/>
            <a:ext cx="335220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Arial"/>
                <a:cs typeface="Arial"/>
              </a:rPr>
              <a:t>Personal Safety</a:t>
            </a:r>
            <a:endParaRPr lang="en-US" sz="3200" dirty="0"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7147" y="2549407"/>
            <a:ext cx="5098980" cy="3142074"/>
          </a:xfrm>
          <a:prstGeom prst="rect">
            <a:avLst/>
          </a:prstGeom>
          <a:ln w="38100" cap="flat" cmpd="sng" algn="ctr">
            <a:solidFill>
              <a:srgbClr val="FF21BB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-645459"/>
            <a:ext cx="9144000" cy="7597158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" y="1154787"/>
            <a:ext cx="9144000" cy="3539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11FFBB"/>
                </a:solidFill>
                <a:latin typeface="Arial"/>
                <a:cs typeface="Arial"/>
              </a:rPr>
              <a:t>NHPC……. </a:t>
            </a:r>
            <a:r>
              <a:rPr lang="en-US" sz="2800" dirty="0" smtClean="0">
                <a:latin typeface="Arial"/>
                <a:cs typeface="Arial"/>
              </a:rPr>
              <a:t>                  </a:t>
            </a:r>
            <a:r>
              <a:rPr lang="en-US" sz="2800" b="1" dirty="0" smtClean="0">
                <a:latin typeface="Arial"/>
                <a:cs typeface="Arial"/>
              </a:rPr>
              <a:t/>
            </a:r>
            <a:br>
              <a:rPr lang="en-US" sz="2800" b="1" dirty="0" smtClean="0">
                <a:latin typeface="Arial"/>
                <a:cs typeface="Arial"/>
              </a:rPr>
            </a:br>
            <a:r>
              <a:rPr lang="en-US" sz="2800" dirty="0" smtClean="0">
                <a:latin typeface="Arial"/>
                <a:cs typeface="Arial"/>
              </a:rPr>
              <a:t/>
            </a:r>
            <a:br>
              <a:rPr lang="en-US" sz="2800" dirty="0" smtClean="0">
                <a:latin typeface="Arial"/>
                <a:cs typeface="Arial"/>
              </a:rPr>
            </a:br>
            <a:r>
              <a:rPr lang="en-US" sz="2800" dirty="0" smtClean="0">
                <a:latin typeface="Arial"/>
                <a:cs typeface="Arial"/>
              </a:rPr>
              <a:t>Releases  </a:t>
            </a:r>
            <a:r>
              <a:rPr lang="en-US" sz="2800" dirty="0" smtClean="0">
                <a:solidFill>
                  <a:srgbClr val="03FFFF"/>
                </a:solidFill>
                <a:latin typeface="Arial"/>
                <a:cs typeface="Arial"/>
              </a:rPr>
              <a:t>No  CO2 </a:t>
            </a:r>
            <a:r>
              <a:rPr lang="en-US" sz="2800" dirty="0" smtClean="0">
                <a:latin typeface="Arial"/>
                <a:cs typeface="Arial"/>
              </a:rPr>
              <a:t> in production Process. Earn </a:t>
            </a:r>
            <a:r>
              <a:rPr lang="en-US" sz="2800" dirty="0" smtClean="0">
                <a:solidFill>
                  <a:srgbClr val="03FFFF"/>
                </a:solidFill>
                <a:latin typeface="Arial"/>
                <a:cs typeface="Arial"/>
              </a:rPr>
              <a:t>Carbon Credits</a:t>
            </a:r>
            <a:r>
              <a:rPr lang="en-US" sz="2800" dirty="0" smtClean="0">
                <a:latin typeface="Arial"/>
                <a:cs typeface="Arial"/>
              </a:rPr>
              <a:t/>
            </a:r>
            <a:br>
              <a:rPr lang="en-US" sz="2800" dirty="0" smtClean="0">
                <a:latin typeface="Arial"/>
                <a:cs typeface="Arial"/>
              </a:rPr>
            </a:br>
            <a:r>
              <a:rPr lang="en-US" sz="2800" dirty="0" smtClean="0">
                <a:latin typeface="Arial"/>
                <a:cs typeface="Arial"/>
              </a:rPr>
              <a:t> </a:t>
            </a:r>
            <a:br>
              <a:rPr lang="en-US" sz="2800" dirty="0" smtClean="0">
                <a:latin typeface="Arial"/>
                <a:cs typeface="Arial"/>
              </a:rPr>
            </a:br>
            <a:r>
              <a:rPr lang="en-US" sz="2800" dirty="0" smtClean="0">
                <a:latin typeface="Arial"/>
                <a:cs typeface="Arial"/>
              </a:rPr>
              <a:t>Can </a:t>
            </a:r>
            <a:r>
              <a:rPr lang="en-US" sz="2800" dirty="0" smtClean="0">
                <a:solidFill>
                  <a:srgbClr val="03FFFF"/>
                </a:solidFill>
                <a:latin typeface="Arial"/>
                <a:cs typeface="Arial"/>
              </a:rPr>
              <a:t>Encapsulate </a:t>
            </a:r>
            <a:r>
              <a:rPr lang="en-US" sz="2800" dirty="0" smtClean="0">
                <a:latin typeface="Arial"/>
                <a:cs typeface="Arial"/>
              </a:rPr>
              <a:t>a variety of aggregates, including Toxic and </a:t>
            </a:r>
            <a:r>
              <a:rPr lang="en-US" sz="2800" dirty="0" smtClean="0">
                <a:solidFill>
                  <a:srgbClr val="03FFFF"/>
                </a:solidFill>
                <a:latin typeface="Arial"/>
                <a:cs typeface="Arial"/>
              </a:rPr>
              <a:t>Radioactive Waste materials.</a:t>
            </a:r>
            <a:r>
              <a:rPr lang="en-US" sz="2800" dirty="0" smtClean="0">
                <a:solidFill>
                  <a:srgbClr val="FF68FC"/>
                </a:solidFill>
                <a:latin typeface="Arial"/>
                <a:cs typeface="Arial"/>
              </a:rPr>
              <a:t/>
            </a:r>
            <a:br>
              <a:rPr lang="en-US" sz="2800" dirty="0" smtClean="0">
                <a:solidFill>
                  <a:srgbClr val="FF68FC"/>
                </a:solidFill>
                <a:latin typeface="Arial"/>
                <a:cs typeface="Arial"/>
              </a:rPr>
            </a:br>
            <a:endParaRPr lang="en-US" sz="2800" dirty="0">
              <a:solidFill>
                <a:srgbClr val="FF68FC"/>
              </a:solidFill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82510" y="162064"/>
            <a:ext cx="269276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Arial"/>
                <a:cs typeface="Arial"/>
              </a:rPr>
              <a:t>Environment</a:t>
            </a:r>
            <a:endParaRPr lang="en-US" sz="3200" dirty="0">
              <a:latin typeface="Arial"/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t="21138"/>
          <a:stretch>
            <a:fillRect/>
          </a:stretch>
        </p:blipFill>
        <p:spPr>
          <a:xfrm>
            <a:off x="1082510" y="4968240"/>
            <a:ext cx="6675120" cy="1605941"/>
          </a:xfrm>
          <a:prstGeom prst="rect">
            <a:avLst/>
          </a:prstGeom>
          <a:ln w="38100" cap="flat" cmpd="sng" algn="ctr">
            <a:solidFill>
              <a:srgbClr val="FF21BB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6371" y="584776"/>
            <a:ext cx="606672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11FFBB"/>
                </a:solidFill>
                <a:latin typeface="Arial"/>
                <a:cs typeface="Arial"/>
              </a:rPr>
              <a:t>NHPC</a:t>
            </a:r>
            <a:r>
              <a:rPr lang="en-US" sz="3200" b="1" dirty="0" smtClean="0">
                <a:solidFill>
                  <a:srgbClr val="11FFBB"/>
                </a:solidFill>
                <a:latin typeface="Arial"/>
                <a:cs typeface="Arial"/>
              </a:rPr>
              <a:t> </a:t>
            </a:r>
            <a:r>
              <a:rPr lang="en-US" sz="3200" b="1" dirty="0">
                <a:solidFill>
                  <a:srgbClr val="11FFBB"/>
                </a:solidFill>
                <a:latin typeface="Arial"/>
                <a:cs typeface="Arial"/>
              </a:rPr>
              <a:t>….</a:t>
            </a:r>
            <a:r>
              <a:rPr lang="en-US" sz="3200" b="1" dirty="0">
                <a:solidFill>
                  <a:srgbClr val="5EF0F7"/>
                </a:solidFill>
                <a:latin typeface="Arial"/>
                <a:cs typeface="Arial"/>
              </a:rPr>
              <a:t>.</a:t>
            </a:r>
            <a:r>
              <a:rPr lang="en-US" sz="3200" b="1" dirty="0" smtClean="0">
                <a:latin typeface="Arial"/>
                <a:cs typeface="Arial"/>
              </a:rPr>
              <a:t> </a:t>
            </a:r>
            <a:r>
              <a:rPr lang="en-US" sz="3200" dirty="0" smtClean="0">
                <a:solidFill>
                  <a:srgbClr val="03FFFF"/>
                </a:solidFill>
                <a:latin typeface="Arial"/>
                <a:cs typeface="Arial"/>
              </a:rPr>
              <a:t/>
            </a:r>
            <a:br>
              <a:rPr lang="en-US" sz="3200" dirty="0" smtClean="0">
                <a:solidFill>
                  <a:srgbClr val="03FFFF"/>
                </a:solidFill>
                <a:latin typeface="Arial"/>
                <a:cs typeface="Arial"/>
              </a:rPr>
            </a:br>
            <a:r>
              <a:rPr lang="en-US" sz="3200" dirty="0" smtClean="0">
                <a:latin typeface="Arial"/>
                <a:cs typeface="Arial"/>
              </a:rPr>
              <a:t/>
            </a:r>
            <a:br>
              <a:rPr lang="en-US" sz="3200" dirty="0" smtClean="0">
                <a:latin typeface="Arial"/>
                <a:cs typeface="Arial"/>
              </a:rPr>
            </a:br>
            <a:r>
              <a:rPr lang="en-US" sz="3200" dirty="0" smtClean="0">
                <a:latin typeface="Arial"/>
                <a:cs typeface="Arial"/>
              </a:rPr>
              <a:t>Can be </a:t>
            </a:r>
            <a:r>
              <a:rPr lang="en-US" sz="3200" dirty="0" smtClean="0">
                <a:solidFill>
                  <a:srgbClr val="03FFFF"/>
                </a:solidFill>
                <a:latin typeface="Arial"/>
                <a:cs typeface="Arial"/>
              </a:rPr>
              <a:t>Delivered</a:t>
            </a:r>
            <a:r>
              <a:rPr lang="en-US" sz="3200" dirty="0" smtClean="0">
                <a:latin typeface="Arial"/>
                <a:cs typeface="Arial"/>
              </a:rPr>
              <a:t> on the </a:t>
            </a:r>
            <a:r>
              <a:rPr lang="en-US" sz="3200" dirty="0" smtClean="0">
                <a:solidFill>
                  <a:srgbClr val="03FFFF"/>
                </a:solidFill>
                <a:latin typeface="Arial"/>
                <a:cs typeface="Arial"/>
              </a:rPr>
              <a:t>same trucks </a:t>
            </a:r>
          </a:p>
          <a:p>
            <a:r>
              <a:rPr lang="en-US" sz="3200" dirty="0" smtClean="0">
                <a:latin typeface="Arial"/>
                <a:cs typeface="Arial"/>
              </a:rPr>
              <a:t>as traditional Portland cement.</a:t>
            </a:r>
            <a:br>
              <a:rPr lang="en-US" sz="3200" dirty="0" smtClean="0">
                <a:latin typeface="Arial"/>
                <a:cs typeface="Arial"/>
              </a:rPr>
            </a:br>
            <a:r>
              <a:rPr lang="en-US" sz="3200" dirty="0" smtClean="0">
                <a:latin typeface="Arial"/>
                <a:cs typeface="Arial"/>
              </a:rPr>
              <a:t/>
            </a:r>
            <a:br>
              <a:rPr lang="en-US" sz="3200" dirty="0" smtClean="0">
                <a:latin typeface="Arial"/>
                <a:cs typeface="Arial"/>
              </a:rPr>
            </a:br>
            <a:endParaRPr lang="en-US" sz="3200" dirty="0"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26741" y="0"/>
            <a:ext cx="284062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Arial"/>
                <a:cs typeface="Arial"/>
              </a:rPr>
              <a:t>Application</a:t>
            </a:r>
            <a:endParaRPr lang="en-US" sz="3200" dirty="0">
              <a:latin typeface="Arial"/>
              <a:cs typeface="Arial"/>
            </a:endParaRPr>
          </a:p>
        </p:txBody>
      </p:sp>
      <p:pic>
        <p:nvPicPr>
          <p:cNvPr id="182" name="Picture 18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3098" y="3735193"/>
            <a:ext cx="2504118" cy="1866340"/>
          </a:xfrm>
          <a:prstGeom prst="rect">
            <a:avLst/>
          </a:prstGeom>
          <a:ln w="28575" cap="flat" cmpd="sng" algn="ctr">
            <a:solidFill>
              <a:srgbClr val="FF21BB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793" y="-645459"/>
            <a:ext cx="8946208" cy="7597158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3200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0"/>
            <a:ext cx="9144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11FFBB"/>
                </a:solidFill>
                <a:latin typeface="Arial"/>
                <a:cs typeface="Arial"/>
              </a:rPr>
              <a:t>NHPC</a:t>
            </a:r>
            <a:r>
              <a:rPr lang="en-US" sz="3400" dirty="0" smtClean="0">
                <a:latin typeface="Arial"/>
                <a:cs typeface="Arial"/>
              </a:rPr>
              <a:t> Finishes just like traditional Concrete</a:t>
            </a:r>
            <a:endParaRPr lang="en-US" sz="3400" dirty="0">
              <a:latin typeface="Arial"/>
              <a:cs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222" y="851405"/>
            <a:ext cx="3655035" cy="5040040"/>
          </a:xfrm>
          <a:prstGeom prst="rect">
            <a:avLst/>
          </a:prstGeom>
          <a:ln w="38100" cap="flat" cmpd="sng" algn="ctr">
            <a:solidFill>
              <a:srgbClr val="FF21BB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455205" y="2743388"/>
            <a:ext cx="4632244" cy="4114612"/>
          </a:xfrm>
          <a:prstGeom prst="rect">
            <a:avLst/>
          </a:prstGeom>
          <a:ln w="38100" cap="flat" cmpd="sng" algn="ctr">
            <a:solidFill>
              <a:srgbClr val="FF21BB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4268" y="1166966"/>
            <a:ext cx="3695243" cy="2204459"/>
          </a:xfrm>
          <a:prstGeom prst="rect">
            <a:avLst/>
          </a:prstGeom>
          <a:ln w="38100" cap="flat" cmpd="sng" algn="ctr">
            <a:solidFill>
              <a:srgbClr val="FF21BB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4" name="TextBox 13"/>
          <p:cNvSpPr txBox="1"/>
          <p:nvPr/>
        </p:nvSpPr>
        <p:spPr>
          <a:xfrm>
            <a:off x="197793" y="5994736"/>
            <a:ext cx="3396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And uses same tools</a:t>
            </a:r>
            <a:endParaRPr lang="en-US" sz="24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793" y="-645459"/>
            <a:ext cx="8946208" cy="7597158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1" y="658826"/>
            <a:ext cx="9144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11FFBB"/>
                </a:solidFill>
                <a:latin typeface="Arial"/>
                <a:cs typeface="Arial"/>
              </a:rPr>
              <a:t>NHPC</a:t>
            </a:r>
            <a:r>
              <a:rPr lang="en-US" sz="2800" b="1" i="1" dirty="0" smtClean="0">
                <a:solidFill>
                  <a:srgbClr val="11FFBB"/>
                </a:solidFill>
                <a:latin typeface="Arial"/>
                <a:cs typeface="Arial"/>
              </a:rPr>
              <a:t> </a:t>
            </a:r>
            <a:r>
              <a:rPr lang="en-US" sz="2800" b="1" i="1" dirty="0">
                <a:solidFill>
                  <a:srgbClr val="11FFBB"/>
                </a:solidFill>
                <a:latin typeface="Arial"/>
                <a:cs typeface="Arial"/>
              </a:rPr>
              <a:t>…..</a:t>
            </a:r>
            <a:r>
              <a:rPr lang="en-US" sz="2800" b="1" dirty="0">
                <a:latin typeface="Arial"/>
                <a:cs typeface="Arial"/>
              </a:rPr>
              <a:t> </a:t>
            </a:r>
            <a:r>
              <a:rPr lang="en-US" sz="2800" dirty="0" smtClean="0">
                <a:latin typeface="Arial"/>
                <a:cs typeface="Arial"/>
              </a:rPr>
              <a:t>               </a:t>
            </a:r>
            <a:r>
              <a:rPr lang="en-US" sz="2800" b="1" dirty="0" smtClean="0">
                <a:latin typeface="Arial"/>
                <a:cs typeface="Arial"/>
              </a:rPr>
              <a:t>       </a:t>
            </a:r>
            <a:br>
              <a:rPr lang="en-US" sz="2800" b="1" dirty="0" smtClean="0">
                <a:latin typeface="Arial"/>
                <a:cs typeface="Arial"/>
              </a:rPr>
            </a:br>
            <a:r>
              <a:rPr lang="en-US" sz="2800" dirty="0" smtClean="0">
                <a:latin typeface="Arial"/>
                <a:cs typeface="Arial"/>
              </a:rPr>
              <a:t/>
            </a:r>
            <a:br>
              <a:rPr lang="en-US" sz="2800" dirty="0" smtClean="0">
                <a:latin typeface="Arial"/>
                <a:cs typeface="Arial"/>
              </a:rPr>
            </a:br>
            <a:r>
              <a:rPr lang="en-US" sz="2800" dirty="0" smtClean="0">
                <a:latin typeface="Arial"/>
                <a:cs typeface="Arial"/>
              </a:rPr>
              <a:t>Cement, and </a:t>
            </a:r>
            <a:r>
              <a:rPr lang="en-US" sz="2800" dirty="0" smtClean="0">
                <a:solidFill>
                  <a:srgbClr val="03FFFF"/>
                </a:solidFill>
                <a:latin typeface="Arial"/>
                <a:cs typeface="Arial"/>
              </a:rPr>
              <a:t>No Fossil Fuels or heating </a:t>
            </a:r>
            <a:r>
              <a:rPr lang="en-US" sz="2800" dirty="0" smtClean="0">
                <a:latin typeface="Arial"/>
                <a:cs typeface="Arial"/>
              </a:rPr>
              <a:t>of materials are needed.  </a:t>
            </a:r>
            <a:br>
              <a:rPr lang="en-US" sz="2800" dirty="0" smtClean="0">
                <a:latin typeface="Arial"/>
                <a:cs typeface="Arial"/>
              </a:rPr>
            </a:br>
            <a:r>
              <a:rPr lang="en-US" sz="2800" dirty="0" smtClean="0">
                <a:latin typeface="Arial"/>
                <a:cs typeface="Arial"/>
              </a:rPr>
              <a:t/>
            </a:r>
            <a:br>
              <a:rPr lang="en-US" sz="2800" dirty="0" smtClean="0">
                <a:latin typeface="Arial"/>
                <a:cs typeface="Arial"/>
              </a:rPr>
            </a:br>
            <a:r>
              <a:rPr lang="en-US" sz="2800" dirty="0" smtClean="0">
                <a:solidFill>
                  <a:srgbClr val="03FFFF"/>
                </a:solidFill>
                <a:latin typeface="Arial"/>
                <a:cs typeface="Arial"/>
              </a:rPr>
              <a:t>Initial plant setup is fractional compared to setting up a </a:t>
            </a:r>
            <a:r>
              <a:rPr lang="en-US" sz="2800" dirty="0" smtClean="0">
                <a:solidFill>
                  <a:srgbClr val="03FFFF"/>
                </a:solidFill>
                <a:latin typeface="Arial"/>
                <a:cs typeface="Arial"/>
              </a:rPr>
              <a:t>cement factory, which would also include the cost of operating a limestone quarry</a:t>
            </a:r>
            <a:r>
              <a:rPr lang="en-US" sz="2800" dirty="0" smtClean="0">
                <a:solidFill>
                  <a:srgbClr val="03FFFF"/>
                </a:solidFill>
                <a:latin typeface="Arial"/>
                <a:cs typeface="Arial"/>
              </a:rPr>
              <a:t>.</a:t>
            </a:r>
            <a:endParaRPr lang="en-US" sz="2800" dirty="0" smtClean="0">
              <a:solidFill>
                <a:srgbClr val="03FFFF"/>
              </a:solidFill>
              <a:latin typeface="Arial"/>
              <a:cs typeface="Arial"/>
            </a:endParaRPr>
          </a:p>
          <a:p>
            <a:endParaRPr lang="en-US" sz="2800" dirty="0" smtClean="0">
              <a:solidFill>
                <a:srgbClr val="03FFFF"/>
              </a:solidFill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02715" y="0"/>
            <a:ext cx="40422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/>
                <a:cs typeface="Arial"/>
              </a:rPr>
              <a:t>    </a:t>
            </a:r>
            <a:r>
              <a:rPr lang="en-US" sz="2800" b="1" dirty="0" smtClean="0">
                <a:latin typeface="Arial"/>
                <a:cs typeface="Arial"/>
              </a:rPr>
              <a:t>Financial Advantage</a:t>
            </a:r>
            <a:endParaRPr lang="en-US" sz="28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793" y="-645459"/>
            <a:ext cx="8946208" cy="7597158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3200" dirty="0"/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468313" y="2071688"/>
            <a:ext cx="8229600" cy="4429125"/>
          </a:xfrm>
          <a:prstGeom prst="rect">
            <a:avLst/>
          </a:prstGeom>
        </p:spPr>
        <p:txBody>
          <a:bodyPr vert="horz" lIns="45720" rIns="45720">
            <a:normAutofit/>
          </a:bodyPr>
          <a:lstStyle/>
          <a:p>
            <a:pPr marL="0" marR="64008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Thank You for your undivided attention</a:t>
            </a:r>
          </a:p>
          <a:p>
            <a:pPr marL="0" marR="64008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NARATTAN</a:t>
            </a:r>
            <a:r>
              <a:rPr kumimoji="0" lang="en-US" sz="27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High </a:t>
            </a:r>
            <a:r>
              <a:rPr kumimoji="0" lang="en-US" sz="2700" b="0" i="0" u="none" strike="noStrike" kern="1200" cap="none" spc="0" normalizeH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Performance Cement </a:t>
            </a:r>
            <a:endParaRPr kumimoji="0" lang="en-US" sz="27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64008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64008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For More Company Information </a:t>
            </a:r>
          </a:p>
          <a:p>
            <a:pPr marL="0" marR="64008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64008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Below</a:t>
            </a:r>
          </a:p>
          <a:p>
            <a:pPr marR="64008" algn="ctr" defTabSz="914400">
              <a:spcBef>
                <a:spcPts val="400"/>
              </a:spcBef>
              <a:buClr>
                <a:schemeClr val="accent1"/>
              </a:buClr>
              <a:buSzPct val="68000"/>
            </a:pPr>
            <a:r>
              <a:rPr lang="en-US" sz="2400" b="1" dirty="0" smtClean="0">
                <a:solidFill>
                  <a:srgbClr val="A3EBEB"/>
                </a:solidFill>
              </a:rPr>
              <a:t>http://www.navrattancement.com</a:t>
            </a:r>
          </a:p>
          <a:p>
            <a:pPr marR="64008" algn="ctr" defTabSz="914400">
              <a:spcBef>
                <a:spcPts val="400"/>
              </a:spcBef>
              <a:buClr>
                <a:schemeClr val="accent1"/>
              </a:buClr>
              <a:buSzPct val="68000"/>
            </a:pPr>
            <a:endParaRPr lang="en-US" sz="2400" b="1" dirty="0" smtClean="0">
              <a:solidFill>
                <a:srgbClr val="FFFFFF"/>
              </a:solidFill>
            </a:endParaRPr>
          </a:p>
          <a:p>
            <a:pPr marL="0" marR="64008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64008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6800" y="479280"/>
            <a:ext cx="2755900" cy="1168691"/>
          </a:xfrm>
          <a:prstGeom prst="rect">
            <a:avLst/>
          </a:prstGeom>
          <a:ln w="28575" cap="flat" cmpd="sng" algn="ctr">
            <a:solidFill>
              <a:srgbClr val="FF09A5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883" y="0"/>
            <a:ext cx="8676117" cy="5121200"/>
          </a:xfrm>
        </p:spPr>
        <p:txBody>
          <a:bodyPr>
            <a:normAutofit/>
          </a:bodyPr>
          <a:lstStyle/>
          <a:p>
            <a:pPr algn="l"/>
            <a:r>
              <a:rPr lang="en-US" sz="4000" dirty="0" smtClean="0">
                <a:latin typeface="Arial"/>
                <a:cs typeface="Arial"/>
              </a:rPr>
              <a:t>An </a:t>
            </a:r>
            <a:r>
              <a:rPr lang="en-US" sz="4000" dirty="0" err="1" smtClean="0">
                <a:solidFill>
                  <a:srgbClr val="FFFFFF"/>
                </a:solidFill>
                <a:latin typeface="Arial"/>
                <a:cs typeface="Arial"/>
              </a:rPr>
              <a:t>Elastomer</a:t>
            </a:r>
            <a:r>
              <a:rPr lang="en-US" sz="4000" dirty="0" smtClean="0">
                <a:latin typeface="Arial"/>
                <a:cs typeface="Arial"/>
              </a:rPr>
              <a:t> is </a:t>
            </a:r>
            <a:r>
              <a:rPr lang="en-US" sz="4000" dirty="0" smtClean="0">
                <a:solidFill>
                  <a:srgbClr val="FFFFFF"/>
                </a:solidFill>
                <a:latin typeface="Arial"/>
                <a:cs typeface="Arial"/>
              </a:rPr>
              <a:t>a polymer with </a:t>
            </a:r>
            <a:r>
              <a:rPr lang="en-US" sz="4000" dirty="0" err="1" smtClean="0">
                <a:solidFill>
                  <a:srgbClr val="FFFFFF"/>
                </a:solidFill>
                <a:latin typeface="Arial"/>
                <a:cs typeface="Arial"/>
              </a:rPr>
              <a:t>Viscoelasticity</a:t>
            </a:r>
            <a:r>
              <a:rPr lang="en-US" sz="4000" dirty="0" smtClean="0">
                <a:solidFill>
                  <a:schemeClr val="tx1"/>
                </a:solidFill>
                <a:latin typeface="Arial"/>
                <a:cs typeface="Arial"/>
              </a:rPr>
              <a:t>.</a:t>
            </a:r>
            <a:r>
              <a:rPr lang="en-US" sz="4000" dirty="0" smtClean="0">
                <a:latin typeface="Arial"/>
                <a:cs typeface="Arial"/>
              </a:rPr>
              <a:t> </a:t>
            </a:r>
            <a:br>
              <a:rPr lang="en-US" sz="4000" dirty="0" smtClean="0">
                <a:latin typeface="Arial"/>
                <a:cs typeface="Arial"/>
              </a:rPr>
            </a:br>
            <a:r>
              <a:rPr lang="en-US" sz="4000" dirty="0" smtClean="0">
                <a:latin typeface="Arial"/>
                <a:cs typeface="Arial"/>
              </a:rPr>
              <a:t>We use the name </a:t>
            </a:r>
            <a:r>
              <a:rPr lang="en-US" sz="4000" dirty="0" smtClean="0">
                <a:solidFill>
                  <a:schemeClr val="tx1"/>
                </a:solidFill>
                <a:latin typeface="Arial"/>
                <a:cs typeface="Arial"/>
              </a:rPr>
              <a:t>“</a:t>
            </a:r>
            <a:r>
              <a:rPr lang="en-US" sz="4000" dirty="0" err="1" smtClean="0">
                <a:solidFill>
                  <a:schemeClr val="tx1"/>
                </a:solidFill>
                <a:latin typeface="Arial"/>
                <a:cs typeface="Arial"/>
              </a:rPr>
              <a:t>Elastopolymer</a:t>
            </a:r>
            <a:r>
              <a:rPr lang="en-US" sz="4000" dirty="0" smtClean="0">
                <a:solidFill>
                  <a:schemeClr val="tx1"/>
                </a:solidFill>
                <a:latin typeface="Arial"/>
                <a:cs typeface="Arial"/>
              </a:rPr>
              <a:t>”  </a:t>
            </a:r>
            <a:r>
              <a:rPr lang="en-US" sz="4000" dirty="0" smtClean="0">
                <a:latin typeface="Arial"/>
                <a:cs typeface="Arial"/>
              </a:rPr>
              <a:t>because it best describes an </a:t>
            </a:r>
            <a:r>
              <a:rPr lang="en-US" sz="4000" dirty="0" smtClean="0">
                <a:solidFill>
                  <a:srgbClr val="FFFFFF"/>
                </a:solidFill>
                <a:latin typeface="Arial"/>
                <a:cs typeface="Arial"/>
              </a:rPr>
              <a:t>Elastic Polymeric Cement that has Flexibility and  Memory </a:t>
            </a:r>
            <a:r>
              <a:rPr lang="en-US" sz="4400" dirty="0" smtClean="0">
                <a:latin typeface="Arial"/>
                <a:cs typeface="Arial"/>
              </a:rPr>
              <a:t/>
            </a:r>
            <a:br>
              <a:rPr lang="en-US" sz="4400" dirty="0" smtClean="0">
                <a:latin typeface="Arial"/>
                <a:cs typeface="Arial"/>
              </a:rPr>
            </a:br>
            <a:endParaRPr lang="en-US" sz="44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0253" y="0"/>
            <a:ext cx="8661230" cy="3624490"/>
          </a:xfrm>
        </p:spPr>
        <p:txBody>
          <a:bodyPr>
            <a:noAutofit/>
          </a:bodyPr>
          <a:lstStyle/>
          <a:p>
            <a:pPr algn="l"/>
            <a:r>
              <a:rPr lang="en-US" sz="4400" dirty="0" smtClean="0">
                <a:latin typeface="Arial"/>
                <a:cs typeface="Arial"/>
              </a:rPr>
              <a:t>The </a:t>
            </a:r>
            <a:r>
              <a:rPr lang="en-US" sz="4400" dirty="0" smtClean="0">
                <a:solidFill>
                  <a:schemeClr val="tx1"/>
                </a:solidFill>
                <a:latin typeface="Arial"/>
                <a:cs typeface="Arial"/>
              </a:rPr>
              <a:t>Magic</a:t>
            </a:r>
            <a:r>
              <a:rPr lang="en-US" sz="4400" dirty="0" smtClean="0">
                <a:latin typeface="Arial"/>
                <a:cs typeface="Arial"/>
              </a:rPr>
              <a:t> of </a:t>
            </a:r>
            <a:r>
              <a:rPr lang="en-US" sz="4400" dirty="0" smtClean="0">
                <a:solidFill>
                  <a:srgbClr val="11FFBB"/>
                </a:solidFill>
                <a:latin typeface="Arial"/>
                <a:cs typeface="Arial"/>
              </a:rPr>
              <a:t>NHPC</a:t>
            </a:r>
            <a:r>
              <a:rPr lang="en-US" sz="4400" dirty="0" smtClean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4400" dirty="0" smtClean="0">
                <a:latin typeface="Arial"/>
                <a:cs typeface="Arial"/>
              </a:rPr>
              <a:t>is that it </a:t>
            </a:r>
            <a:r>
              <a:rPr lang="en-US" sz="4400" dirty="0" smtClean="0">
                <a:solidFill>
                  <a:srgbClr val="FFFFFF"/>
                </a:solidFill>
                <a:latin typeface="Arial"/>
                <a:cs typeface="Arial"/>
              </a:rPr>
              <a:t>binds</a:t>
            </a:r>
            <a:r>
              <a:rPr lang="en-US" sz="4400" dirty="0" smtClean="0">
                <a:latin typeface="Arial"/>
                <a:cs typeface="Arial"/>
              </a:rPr>
              <a:t>  by </a:t>
            </a:r>
            <a:r>
              <a:rPr lang="en-US" sz="4400" dirty="0" smtClean="0">
                <a:solidFill>
                  <a:srgbClr val="FFFFFF"/>
                </a:solidFill>
                <a:latin typeface="Arial"/>
                <a:cs typeface="Arial"/>
              </a:rPr>
              <a:t>Covalent Bonding </a:t>
            </a:r>
            <a:r>
              <a:rPr lang="en-US" sz="4400" dirty="0" smtClean="0">
                <a:latin typeface="Arial"/>
                <a:cs typeface="Arial"/>
              </a:rPr>
              <a:t>which is a joining of two atoms when the two share a pair of electrons.</a:t>
            </a:r>
            <a:endParaRPr lang="en-US" sz="4400" dirty="0">
              <a:latin typeface="Arial"/>
              <a:cs typeface="Arial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2562640" y="3867884"/>
            <a:ext cx="3690858" cy="2781715"/>
            <a:chOff x="260253" y="3961771"/>
            <a:chExt cx="3690858" cy="2781715"/>
          </a:xfrm>
        </p:grpSpPr>
        <p:sp>
          <p:nvSpPr>
            <p:cNvPr id="5" name="Rectangle 4"/>
            <p:cNvSpPr/>
            <p:nvPr/>
          </p:nvSpPr>
          <p:spPr>
            <a:xfrm>
              <a:off x="260253" y="3961771"/>
              <a:ext cx="3690858" cy="2781715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107533" y="6374154"/>
              <a:ext cx="19415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Oxygen Molecule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404520" y="4468516"/>
              <a:ext cx="1787405" cy="1796815"/>
            </a:xfrm>
            <a:prstGeom prst="ellipse">
              <a:avLst/>
            </a:prstGeom>
            <a:solidFill>
              <a:srgbClr val="FFFFFF"/>
            </a:solidFill>
            <a:ln w="28575" cap="flat" cmpd="sng" algn="ctr">
              <a:solidFill>
                <a:srgbClr val="FF68FC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639702" y="4731923"/>
              <a:ext cx="1307629" cy="1288815"/>
            </a:xfrm>
            <a:prstGeom prst="ellipse">
              <a:avLst/>
            </a:prstGeom>
            <a:solidFill>
              <a:srgbClr val="FFFFFF"/>
            </a:solidFill>
            <a:ln w="28575" cap="flat" cmpd="sng" algn="ctr">
              <a:solidFill>
                <a:srgbClr val="FF68FC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1251185" y="4393261"/>
              <a:ext cx="131703" cy="131704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Oval 9"/>
            <p:cNvSpPr/>
            <p:nvPr/>
          </p:nvSpPr>
          <p:spPr>
            <a:xfrm>
              <a:off x="1251185" y="4677365"/>
              <a:ext cx="131703" cy="131704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Oval 11"/>
            <p:cNvSpPr/>
            <p:nvPr/>
          </p:nvSpPr>
          <p:spPr>
            <a:xfrm>
              <a:off x="1251185" y="5934189"/>
              <a:ext cx="131703" cy="131704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Oval 12"/>
            <p:cNvSpPr/>
            <p:nvPr/>
          </p:nvSpPr>
          <p:spPr>
            <a:xfrm>
              <a:off x="1251185" y="6199479"/>
              <a:ext cx="131703" cy="131704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Oval 13"/>
            <p:cNvSpPr/>
            <p:nvPr/>
          </p:nvSpPr>
          <p:spPr>
            <a:xfrm>
              <a:off x="338668" y="5286963"/>
              <a:ext cx="131703" cy="131704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Oval 14"/>
            <p:cNvSpPr/>
            <p:nvPr/>
          </p:nvSpPr>
          <p:spPr>
            <a:xfrm>
              <a:off x="575733" y="5286963"/>
              <a:ext cx="131703" cy="131704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Oval 15"/>
            <p:cNvSpPr/>
            <p:nvPr/>
          </p:nvSpPr>
          <p:spPr>
            <a:xfrm>
              <a:off x="2039520" y="5456289"/>
              <a:ext cx="131703" cy="13170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Oval 16"/>
            <p:cNvSpPr/>
            <p:nvPr/>
          </p:nvSpPr>
          <p:spPr>
            <a:xfrm>
              <a:off x="2039525" y="5127038"/>
              <a:ext cx="131703" cy="131704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/>
            <p:cNvSpPr/>
            <p:nvPr/>
          </p:nvSpPr>
          <p:spPr>
            <a:xfrm>
              <a:off x="1023587" y="5117631"/>
              <a:ext cx="583260" cy="526815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107533" y="5098817"/>
              <a:ext cx="446957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Helvetica"/>
                  <a:cs typeface="Helvetica"/>
                </a:rPr>
                <a:t>8P</a:t>
              </a:r>
            </a:p>
            <a:p>
              <a:r>
                <a:rPr lang="en-US" sz="1600" dirty="0" smtClean="0">
                  <a:latin typeface="Helvetica"/>
                  <a:cs typeface="Helvetica"/>
                </a:rPr>
                <a:t>8N</a:t>
              </a:r>
              <a:endParaRPr lang="en-US" sz="1600" dirty="0">
                <a:latin typeface="Helvetica"/>
                <a:cs typeface="Helvetica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2011307" y="4468516"/>
              <a:ext cx="1787405" cy="1796815"/>
            </a:xfrm>
            <a:prstGeom prst="ellipse">
              <a:avLst/>
            </a:prstGeom>
            <a:noFill/>
            <a:ln w="28575" cap="flat" cmpd="sng" algn="ctr">
              <a:solidFill>
                <a:srgbClr val="FF68FC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2255896" y="4731923"/>
              <a:ext cx="1307629" cy="1288815"/>
            </a:xfrm>
            <a:prstGeom prst="ellipse">
              <a:avLst/>
            </a:prstGeom>
            <a:solidFill>
              <a:srgbClr val="FFFFFF"/>
            </a:solidFill>
            <a:ln w="28575" cap="flat" cmpd="sng" algn="ctr">
              <a:solidFill>
                <a:srgbClr val="FF68FC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2867379" y="4393261"/>
              <a:ext cx="131703" cy="13170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Oval 24"/>
            <p:cNvSpPr/>
            <p:nvPr/>
          </p:nvSpPr>
          <p:spPr>
            <a:xfrm>
              <a:off x="2867379" y="4677365"/>
              <a:ext cx="131703" cy="13170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Oval 25"/>
            <p:cNvSpPr/>
            <p:nvPr/>
          </p:nvSpPr>
          <p:spPr>
            <a:xfrm>
              <a:off x="2867379" y="5934189"/>
              <a:ext cx="131703" cy="13170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Oval 26"/>
            <p:cNvSpPr/>
            <p:nvPr/>
          </p:nvSpPr>
          <p:spPr>
            <a:xfrm>
              <a:off x="2867379" y="6199479"/>
              <a:ext cx="131703" cy="13170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Oval 27"/>
            <p:cNvSpPr/>
            <p:nvPr/>
          </p:nvSpPr>
          <p:spPr>
            <a:xfrm>
              <a:off x="2039525" y="4882450"/>
              <a:ext cx="131703" cy="13170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Oval 28"/>
            <p:cNvSpPr/>
            <p:nvPr/>
          </p:nvSpPr>
          <p:spPr>
            <a:xfrm>
              <a:off x="2030118" y="5736636"/>
              <a:ext cx="131703" cy="131704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Oval 29"/>
            <p:cNvSpPr/>
            <p:nvPr/>
          </p:nvSpPr>
          <p:spPr>
            <a:xfrm>
              <a:off x="3505202" y="5296370"/>
              <a:ext cx="131703" cy="13170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Oval 30"/>
            <p:cNvSpPr/>
            <p:nvPr/>
          </p:nvSpPr>
          <p:spPr>
            <a:xfrm>
              <a:off x="3742267" y="5296370"/>
              <a:ext cx="131703" cy="13170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Oval 31"/>
            <p:cNvSpPr/>
            <p:nvPr/>
          </p:nvSpPr>
          <p:spPr>
            <a:xfrm>
              <a:off x="2639781" y="5117631"/>
              <a:ext cx="583260" cy="526815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723727" y="5098817"/>
              <a:ext cx="446957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Helvetica"/>
                  <a:cs typeface="Helvetica"/>
                </a:rPr>
                <a:t>8P</a:t>
              </a:r>
            </a:p>
            <a:p>
              <a:r>
                <a:rPr lang="en-US" sz="1600" dirty="0" smtClean="0">
                  <a:latin typeface="Helvetica"/>
                  <a:cs typeface="Helvetica"/>
                </a:rPr>
                <a:t>8N</a:t>
              </a:r>
              <a:endParaRPr lang="en-US" sz="1600" dirty="0">
                <a:latin typeface="Helvetica"/>
                <a:cs typeface="Helvetica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965272" y="3961771"/>
              <a:ext cx="23391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Shared Pair Electrons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cxnSp>
          <p:nvCxnSpPr>
            <p:cNvPr id="39" name="Straight Arrow Connector 38"/>
            <p:cNvCxnSpPr/>
            <p:nvPr/>
          </p:nvCxnSpPr>
          <p:spPr>
            <a:xfrm rot="5400000">
              <a:off x="1834411" y="4555037"/>
              <a:ext cx="523125" cy="158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093661" y="182880"/>
            <a:ext cx="5050339" cy="6186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"/>
                <a:cs typeface="Arial"/>
              </a:rPr>
              <a:t>Individual polymer chains in the </a:t>
            </a:r>
            <a:r>
              <a:rPr lang="en-US" sz="3200" dirty="0" smtClean="0">
                <a:solidFill>
                  <a:srgbClr val="11FFBB"/>
                </a:solidFill>
                <a:latin typeface="Arial"/>
                <a:cs typeface="Arial"/>
              </a:rPr>
              <a:t>NHPC</a:t>
            </a:r>
            <a:r>
              <a:rPr lang="en-US" sz="3200" dirty="0" smtClean="0">
                <a:latin typeface="Arial"/>
                <a:cs typeface="Arial"/>
              </a:rPr>
              <a:t> Proprietary binder are linked together by these </a:t>
            </a:r>
            <a:r>
              <a:rPr lang="en-US" sz="3200" dirty="0" smtClean="0">
                <a:solidFill>
                  <a:srgbClr val="FFFFFF"/>
                </a:solidFill>
                <a:latin typeface="Arial"/>
                <a:cs typeface="Arial"/>
              </a:rPr>
              <a:t>Covalent Bonds </a:t>
            </a:r>
            <a:r>
              <a:rPr lang="en-US" sz="3200" dirty="0" smtClean="0">
                <a:latin typeface="Arial"/>
                <a:cs typeface="Arial"/>
              </a:rPr>
              <a:t>to form one </a:t>
            </a:r>
            <a:r>
              <a:rPr lang="en-US" sz="3200" dirty="0" smtClean="0">
                <a:solidFill>
                  <a:srgbClr val="FFFFFF"/>
                </a:solidFill>
                <a:latin typeface="Arial"/>
                <a:cs typeface="Arial"/>
              </a:rPr>
              <a:t>Single Molecule </a:t>
            </a:r>
            <a:r>
              <a:rPr lang="en-US" sz="3200" dirty="0" smtClean="0">
                <a:latin typeface="Arial"/>
                <a:cs typeface="Arial"/>
              </a:rPr>
              <a:t>with all of the Aggregates</a:t>
            </a:r>
            <a:r>
              <a:rPr lang="en-US" sz="3200" dirty="0" smtClean="0">
                <a:solidFill>
                  <a:srgbClr val="5FE4EB"/>
                </a:solidFill>
                <a:latin typeface="Arial"/>
                <a:cs typeface="Arial"/>
              </a:rPr>
              <a:t>. </a:t>
            </a:r>
            <a:br>
              <a:rPr lang="en-US" sz="3200" dirty="0" smtClean="0">
                <a:solidFill>
                  <a:srgbClr val="5FE4EB"/>
                </a:solidFill>
                <a:latin typeface="Arial"/>
                <a:cs typeface="Arial"/>
              </a:rPr>
            </a:br>
            <a:r>
              <a:rPr lang="en-US" sz="3200" dirty="0" smtClean="0">
                <a:solidFill>
                  <a:srgbClr val="5FE4EB"/>
                </a:solidFill>
                <a:latin typeface="Arial"/>
                <a:cs typeface="Arial"/>
              </a:rPr>
              <a:t/>
            </a:r>
            <a:br>
              <a:rPr lang="en-US" sz="3200" dirty="0" smtClean="0">
                <a:solidFill>
                  <a:srgbClr val="5FE4EB"/>
                </a:solidFill>
                <a:latin typeface="Arial"/>
                <a:cs typeface="Arial"/>
              </a:rPr>
            </a:br>
            <a:r>
              <a:rPr lang="en-US" sz="3200" dirty="0" smtClean="0">
                <a:solidFill>
                  <a:srgbClr val="0CFFFF"/>
                </a:solidFill>
                <a:latin typeface="Arial"/>
                <a:cs typeface="Arial"/>
              </a:rPr>
              <a:t>In addition, a </a:t>
            </a:r>
            <a:r>
              <a:rPr lang="en-US" sz="3200" dirty="0" smtClean="0">
                <a:solidFill>
                  <a:srgbClr val="FFFFFF"/>
                </a:solidFill>
                <a:latin typeface="Arial"/>
                <a:cs typeface="Arial"/>
              </a:rPr>
              <a:t>thin plastic film</a:t>
            </a:r>
            <a:r>
              <a:rPr lang="en-US" sz="3200" dirty="0" smtClean="0">
                <a:solidFill>
                  <a:srgbClr val="0CFFFF"/>
                </a:solidFill>
                <a:latin typeface="Arial"/>
                <a:cs typeface="Arial"/>
              </a:rPr>
              <a:t> cross links and permeates the entire mixture adding </a:t>
            </a:r>
            <a:r>
              <a:rPr lang="en-US" sz="3200" dirty="0" smtClean="0">
                <a:solidFill>
                  <a:srgbClr val="FFFFFF"/>
                </a:solidFill>
                <a:latin typeface="Arial"/>
                <a:cs typeface="Arial"/>
              </a:rPr>
              <a:t>flexibility.</a:t>
            </a:r>
            <a:endParaRPr lang="en-US" sz="32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29" y="182880"/>
            <a:ext cx="3797079" cy="66751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" y="972273"/>
            <a:ext cx="9144001" cy="5885727"/>
          </a:xfrm>
        </p:spPr>
        <p:txBody>
          <a:bodyPr>
            <a:normAutofit fontScale="90000"/>
          </a:bodyPr>
          <a:lstStyle/>
          <a:p>
            <a:pPr algn="l"/>
            <a:r>
              <a:rPr lang="en-US" sz="3600" dirty="0" smtClean="0">
                <a:latin typeface="Arial"/>
                <a:cs typeface="Arial"/>
              </a:rPr>
              <a:t>Due to the </a:t>
            </a:r>
            <a:r>
              <a:rPr lang="en-US" sz="3600" dirty="0" smtClean="0">
                <a:solidFill>
                  <a:schemeClr val="tx1"/>
                </a:solidFill>
                <a:latin typeface="Arial"/>
                <a:cs typeface="Arial"/>
              </a:rPr>
              <a:t>Covalent Bonding </a:t>
            </a:r>
            <a:r>
              <a:rPr lang="en-US" sz="3600" dirty="0" smtClean="0">
                <a:latin typeface="Arial"/>
                <a:cs typeface="Arial"/>
              </a:rPr>
              <a:t>nature of </a:t>
            </a:r>
            <a:r>
              <a:rPr lang="en-US" sz="3600" i="1" dirty="0" smtClean="0">
                <a:solidFill>
                  <a:schemeClr val="tx1"/>
                </a:solidFill>
                <a:latin typeface="Arial"/>
                <a:cs typeface="Arial"/>
              </a:rPr>
              <a:t>NC</a:t>
            </a:r>
            <a:r>
              <a:rPr lang="en-US" sz="3600" dirty="0" smtClean="0">
                <a:latin typeface="Arial"/>
                <a:cs typeface="Arial"/>
              </a:rPr>
              <a:t> cement, it becomes </a:t>
            </a:r>
            <a:r>
              <a:rPr lang="en-US" sz="3600" dirty="0" smtClean="0">
                <a:solidFill>
                  <a:srgbClr val="FFFFFF"/>
                </a:solidFill>
                <a:latin typeface="Arial"/>
                <a:cs typeface="Arial"/>
              </a:rPr>
              <a:t>Monolithic</a:t>
            </a:r>
            <a:r>
              <a:rPr lang="en-US" sz="3600" dirty="0" smtClean="0">
                <a:latin typeface="Arial"/>
                <a:cs typeface="Arial"/>
              </a:rPr>
              <a:t>, and cures by an </a:t>
            </a:r>
            <a:br>
              <a:rPr lang="en-US" sz="3600" dirty="0" smtClean="0">
                <a:latin typeface="Arial"/>
                <a:cs typeface="Arial"/>
              </a:rPr>
            </a:br>
            <a:r>
              <a:rPr lang="en-US" sz="3600" dirty="0" smtClean="0">
                <a:solidFill>
                  <a:srgbClr val="FFFFFF"/>
                </a:solidFill>
                <a:latin typeface="Arial"/>
                <a:cs typeface="Arial"/>
              </a:rPr>
              <a:t>Exothermic </a:t>
            </a:r>
            <a:br>
              <a:rPr lang="en-US" sz="3600" dirty="0" smtClean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3600" dirty="0" smtClean="0">
                <a:solidFill>
                  <a:srgbClr val="FFFFFF"/>
                </a:solidFill>
                <a:latin typeface="Arial"/>
                <a:cs typeface="Arial"/>
              </a:rPr>
              <a:t>Reaction, </a:t>
            </a:r>
            <a:br>
              <a:rPr lang="en-US" sz="3600" dirty="0" smtClean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3600" dirty="0" smtClean="0">
                <a:latin typeface="Arial"/>
                <a:cs typeface="Arial"/>
              </a:rPr>
              <a:t>which intrinsically </a:t>
            </a:r>
            <a:br>
              <a:rPr lang="en-US" sz="3600" dirty="0" smtClean="0">
                <a:latin typeface="Arial"/>
                <a:cs typeface="Arial"/>
              </a:rPr>
            </a:br>
            <a:r>
              <a:rPr lang="en-US" sz="3600" dirty="0" smtClean="0">
                <a:latin typeface="Arial"/>
                <a:cs typeface="Arial"/>
              </a:rPr>
              <a:t>expels the water.</a:t>
            </a:r>
            <a:br>
              <a:rPr lang="en-US" sz="3600" dirty="0" smtClean="0">
                <a:latin typeface="Arial"/>
                <a:cs typeface="Arial"/>
              </a:rPr>
            </a:br>
            <a:r>
              <a:rPr lang="en-US" sz="3600" dirty="0" smtClean="0">
                <a:latin typeface="Arial"/>
                <a:cs typeface="Arial"/>
              </a:rPr>
              <a:t/>
            </a:r>
            <a:br>
              <a:rPr lang="en-US" sz="3600" dirty="0" smtClean="0">
                <a:latin typeface="Arial"/>
                <a:cs typeface="Arial"/>
              </a:rPr>
            </a:br>
            <a:r>
              <a:rPr lang="en-US" sz="3600" dirty="0" smtClean="0">
                <a:latin typeface="Arial"/>
                <a:cs typeface="Arial"/>
              </a:rPr>
              <a:t/>
            </a:r>
            <a:br>
              <a:rPr lang="en-US" sz="3600" dirty="0" smtClean="0">
                <a:latin typeface="Arial"/>
                <a:cs typeface="Arial"/>
              </a:rPr>
            </a:br>
            <a:r>
              <a:rPr lang="en-US" sz="3600" dirty="0" smtClean="0">
                <a:latin typeface="Arial"/>
                <a:cs typeface="Arial"/>
              </a:rPr>
              <a:t/>
            </a:r>
            <a:br>
              <a:rPr lang="en-US" sz="3600" dirty="0" smtClean="0">
                <a:latin typeface="Arial"/>
                <a:cs typeface="Arial"/>
              </a:rPr>
            </a:br>
            <a:r>
              <a:rPr lang="en-US" sz="3600" dirty="0" smtClean="0">
                <a:latin typeface="Arial"/>
                <a:cs typeface="Arial"/>
              </a:rPr>
              <a:t>    </a:t>
            </a:r>
            <a:endParaRPr lang="en-US" sz="3600" dirty="0">
              <a:latin typeface="Arial"/>
              <a:cs typeface="Arial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4097940" y="3306210"/>
            <a:ext cx="2996330" cy="2919574"/>
            <a:chOff x="4454801" y="2301707"/>
            <a:chExt cx="2996330" cy="2919574"/>
          </a:xfrm>
        </p:grpSpPr>
        <p:sp>
          <p:nvSpPr>
            <p:cNvPr id="4" name="Rectangle 3"/>
            <p:cNvSpPr/>
            <p:nvPr/>
          </p:nvSpPr>
          <p:spPr>
            <a:xfrm>
              <a:off x="4454801" y="3147759"/>
              <a:ext cx="664747" cy="2073522"/>
            </a:xfrm>
            <a:prstGeom prst="rect">
              <a:avLst/>
            </a:prstGeom>
            <a:blipFill rotWithShape="1">
              <a:blip r:embed="rId3"/>
              <a:tile tx="0" ty="0" sx="100000" sy="100000" flip="none" algn="tl"/>
            </a:blip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Parallelogram 7"/>
            <p:cNvSpPr/>
            <p:nvPr/>
          </p:nvSpPr>
          <p:spPr>
            <a:xfrm rot="5400000" flipV="1">
              <a:off x="4577512" y="2843745"/>
              <a:ext cx="2919573" cy="1835500"/>
            </a:xfrm>
            <a:prstGeom prst="parallelogram">
              <a:avLst>
                <a:gd name="adj" fmla="val 47093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Parallelogram 8"/>
            <p:cNvSpPr/>
            <p:nvPr/>
          </p:nvSpPr>
          <p:spPr>
            <a:xfrm flipH="1" flipV="1">
              <a:off x="4454801" y="2301707"/>
              <a:ext cx="2500248" cy="846051"/>
            </a:xfrm>
            <a:prstGeom prst="parallelogram">
              <a:avLst>
                <a:gd name="adj" fmla="val 212302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6458967" y="3232712"/>
              <a:ext cx="992164" cy="158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6115285" y="3531935"/>
              <a:ext cx="992164" cy="158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5771603" y="3831158"/>
              <a:ext cx="992164" cy="158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5427921" y="4130381"/>
              <a:ext cx="992164" cy="158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/>
          <p:cNvSpPr txBox="1"/>
          <p:nvPr/>
        </p:nvSpPr>
        <p:spPr>
          <a:xfrm>
            <a:off x="6791667" y="3642612"/>
            <a:ext cx="190832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omic Sans MS"/>
                <a:cs typeface="Comic Sans MS"/>
              </a:rPr>
              <a:t>Water expels from the center out</a:t>
            </a:r>
            <a:endParaRPr lang="en-US" sz="2800" dirty="0">
              <a:latin typeface="Comic Sans MS"/>
              <a:cs typeface="Comic Sans M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59909" y="152653"/>
            <a:ext cx="52683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latin typeface="Arial"/>
                <a:cs typeface="Arial"/>
              </a:rPr>
              <a:t>Exothermic Reaction</a:t>
            </a:r>
            <a:endParaRPr lang="en-US" sz="40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793" y="-645459"/>
            <a:ext cx="8946208" cy="7597158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202060"/>
            <a:ext cx="9144000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rgbClr val="FFFFFF"/>
                </a:solidFill>
                <a:latin typeface="Arial"/>
                <a:cs typeface="Arial"/>
              </a:rPr>
              <a:t>NC ….. </a:t>
            </a:r>
            <a:r>
              <a:rPr lang="en-US" sz="1900" b="1" dirty="0" smtClean="0">
                <a:solidFill>
                  <a:srgbClr val="FFFFFF"/>
                </a:solidFill>
                <a:latin typeface="Arial"/>
                <a:cs typeface="Arial"/>
              </a:rPr>
              <a:t> </a:t>
            </a:r>
            <a:r>
              <a:rPr lang="en-US" sz="1900" b="1" dirty="0" smtClean="0">
                <a:latin typeface="Arial"/>
                <a:cs typeface="Arial"/>
              </a:rPr>
              <a:t>     </a:t>
            </a:r>
            <a:br>
              <a:rPr lang="en-US" sz="1900" b="1" dirty="0" smtClean="0">
                <a:latin typeface="Arial"/>
                <a:cs typeface="Arial"/>
              </a:rPr>
            </a:br>
            <a:r>
              <a:rPr lang="en-US" sz="1900" b="1" dirty="0" smtClean="0">
                <a:latin typeface="Arial"/>
                <a:cs typeface="Arial"/>
              </a:rPr>
              <a:t> </a:t>
            </a:r>
            <a:br>
              <a:rPr lang="en-US" sz="1900" b="1" dirty="0" smtClean="0">
                <a:latin typeface="Arial"/>
                <a:cs typeface="Arial"/>
              </a:rPr>
            </a:br>
            <a:r>
              <a:rPr lang="en-US" sz="1900" dirty="0" smtClean="0">
                <a:latin typeface="Arial"/>
                <a:cs typeface="Arial"/>
              </a:rPr>
              <a:t>Has </a:t>
            </a:r>
            <a:r>
              <a:rPr lang="en-US" sz="1900" dirty="0" smtClean="0">
                <a:solidFill>
                  <a:srgbClr val="0CFFFF"/>
                </a:solidFill>
                <a:latin typeface="Arial"/>
                <a:cs typeface="Arial"/>
              </a:rPr>
              <a:t>Strengths that Can be Adjusted </a:t>
            </a:r>
            <a:r>
              <a:rPr lang="en-US" sz="1900" dirty="0" smtClean="0">
                <a:latin typeface="Arial"/>
                <a:cs typeface="Arial"/>
              </a:rPr>
              <a:t>to Compression requirements</a:t>
            </a:r>
          </a:p>
          <a:p>
            <a:endParaRPr lang="en-US" sz="1900" b="1" dirty="0" smtClean="0">
              <a:latin typeface="Arial"/>
              <a:cs typeface="Arial"/>
            </a:endParaRPr>
          </a:p>
          <a:p>
            <a:r>
              <a:rPr lang="en-US" sz="1900" dirty="0" smtClean="0">
                <a:latin typeface="Arial"/>
                <a:cs typeface="Arial"/>
              </a:rPr>
              <a:t>Has </a:t>
            </a:r>
            <a:r>
              <a:rPr lang="en-US" sz="1900" dirty="0" smtClean="0">
                <a:solidFill>
                  <a:srgbClr val="0CFFFF"/>
                </a:solidFill>
                <a:latin typeface="Arial"/>
                <a:cs typeface="Arial"/>
              </a:rPr>
              <a:t>Higher Tensile Strength </a:t>
            </a:r>
            <a:r>
              <a:rPr lang="en-US" sz="1900" dirty="0" smtClean="0">
                <a:latin typeface="Arial"/>
                <a:cs typeface="Arial"/>
              </a:rPr>
              <a:t>than Portland Cement due to its intrinsic covalent bonding nature.</a:t>
            </a:r>
            <a:br>
              <a:rPr lang="en-US" sz="1900" dirty="0" smtClean="0">
                <a:latin typeface="Arial"/>
                <a:cs typeface="Arial"/>
              </a:rPr>
            </a:br>
            <a:r>
              <a:rPr lang="en-US" sz="1900" dirty="0" smtClean="0">
                <a:latin typeface="Arial"/>
                <a:cs typeface="Arial"/>
              </a:rPr>
              <a:t> </a:t>
            </a:r>
            <a:br>
              <a:rPr lang="en-US" sz="1900" dirty="0" smtClean="0">
                <a:latin typeface="Arial"/>
                <a:cs typeface="Arial"/>
              </a:rPr>
            </a:br>
            <a:r>
              <a:rPr lang="en-US" sz="1900" dirty="0" smtClean="0">
                <a:latin typeface="Arial"/>
                <a:cs typeface="Arial"/>
              </a:rPr>
              <a:t>Meets and </a:t>
            </a:r>
            <a:r>
              <a:rPr lang="en-US" sz="1900" dirty="0" smtClean="0">
                <a:solidFill>
                  <a:srgbClr val="0CFFFF"/>
                </a:solidFill>
                <a:latin typeface="Arial"/>
                <a:cs typeface="Arial"/>
              </a:rPr>
              <a:t>Exceeds all the Same Testing </a:t>
            </a:r>
            <a:r>
              <a:rPr lang="en-US" sz="1900" dirty="0" smtClean="0">
                <a:latin typeface="Arial"/>
                <a:cs typeface="Arial"/>
              </a:rPr>
              <a:t>Standards as ordinary Portland cement (OPC), and Excels in Every category.</a:t>
            </a:r>
            <a:br>
              <a:rPr lang="en-US" sz="1900" dirty="0" smtClean="0">
                <a:latin typeface="Arial"/>
                <a:cs typeface="Arial"/>
              </a:rPr>
            </a:br>
            <a:r>
              <a:rPr lang="en-US" sz="1900" dirty="0" smtClean="0">
                <a:latin typeface="Arial"/>
                <a:cs typeface="Arial"/>
              </a:rPr>
              <a:t/>
            </a:r>
            <a:br>
              <a:rPr lang="en-US" sz="1900" dirty="0" smtClean="0">
                <a:latin typeface="Arial"/>
                <a:cs typeface="Arial"/>
              </a:rPr>
            </a:br>
            <a:endParaRPr lang="en-US" sz="1900" dirty="0"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89127" y="0"/>
            <a:ext cx="34969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rial"/>
                <a:cs typeface="Arial"/>
              </a:rPr>
              <a:t>Structural Qualities </a:t>
            </a:r>
            <a:endParaRPr lang="en-US" sz="2800" dirty="0"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793" y="3586661"/>
            <a:ext cx="2284096" cy="15467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3349" y="3586661"/>
            <a:ext cx="2320264" cy="15467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1521" y="3586661"/>
            <a:ext cx="2099847" cy="15467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8059" y="5225986"/>
            <a:ext cx="2103309" cy="14899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793" y="5225986"/>
            <a:ext cx="2284096" cy="14899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73349" y="5225986"/>
            <a:ext cx="2320264" cy="14899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793" y="-645459"/>
            <a:ext cx="8946208" cy="7597158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400490" y="261610"/>
            <a:ext cx="50254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rial"/>
                <a:cs typeface="Arial"/>
              </a:rPr>
              <a:t>Testing </a:t>
            </a:r>
            <a:r>
              <a:rPr lang="en-US" sz="2800" b="1" dirty="0" smtClean="0">
                <a:latin typeface="Arial"/>
                <a:cs typeface="Arial"/>
              </a:rPr>
              <a:t>at the NCBM in India</a:t>
            </a:r>
            <a:endParaRPr lang="en-US" sz="2800" dirty="0">
              <a:latin typeface="Arial"/>
              <a:cs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9258" y="1340440"/>
            <a:ext cx="6035947" cy="4526960"/>
          </a:xfrm>
          <a:prstGeom prst="rect">
            <a:avLst/>
          </a:prstGeom>
          <a:ln w="28575" cap="flat" cmpd="sng" algn="ctr">
            <a:solidFill>
              <a:srgbClr val="FF21BB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54" y="261611"/>
            <a:ext cx="2687801" cy="40419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793" y="-645459"/>
            <a:ext cx="8946208" cy="7597158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400490" y="261610"/>
            <a:ext cx="50254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rial"/>
                <a:cs typeface="Arial"/>
              </a:rPr>
              <a:t>Testing </a:t>
            </a:r>
            <a:r>
              <a:rPr lang="en-US" sz="2800" b="1" dirty="0" smtClean="0">
                <a:latin typeface="Arial"/>
                <a:cs typeface="Arial"/>
              </a:rPr>
              <a:t>at the NCBM in India</a:t>
            </a:r>
            <a:endParaRPr lang="en-US" sz="2800" dirty="0">
              <a:latin typeface="Arial"/>
              <a:cs typeface="Arial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54" y="261610"/>
            <a:ext cx="2527049" cy="38001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4372" y="2132735"/>
            <a:ext cx="6144528" cy="3757164"/>
          </a:xfrm>
          <a:prstGeom prst="rect">
            <a:avLst/>
          </a:prstGeom>
          <a:ln w="28575" cap="flat" cmpd="sng" algn="ctr">
            <a:solidFill>
              <a:srgbClr val="FF21BB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ＭＳ Ｐ明朝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Opulent.thmx</Template>
  <TotalTime>14101</TotalTime>
  <Words>971</Words>
  <Application>Microsoft Macintosh PowerPoint</Application>
  <PresentationFormat>On-screen Show (4:3)</PresentationFormat>
  <Paragraphs>111</Paragraphs>
  <Slides>25</Slides>
  <Notes>6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Flow</vt:lpstr>
      <vt:lpstr>Navrattan High Performance  Crete  (NHPC)</vt:lpstr>
      <vt:lpstr>Our Technology uses a Proprietary Binder derived through a guarded extraction process, which ultimately transforms Organic Enzymes into a highly concentrated Elastic Polymeric Powder </vt:lpstr>
      <vt:lpstr>An Elastomer is a polymer with Viscoelasticity.  We use the name “Elastopolymer”  because it best describes an Elastic Polymeric Cement that has Flexibility and  Memory  </vt:lpstr>
      <vt:lpstr>The Magic of NHPC is that it binds  by Covalent Bonding which is a joining of two atoms when the two share a pair of electrons.</vt:lpstr>
      <vt:lpstr>Slide 5</vt:lpstr>
      <vt:lpstr>Due to the Covalent Bonding nature of NC cement, it becomes Monolithic, and cures by an  Exothermic  Reaction,  which intrinsically  expels the water.        </vt:lpstr>
      <vt:lpstr> </vt:lpstr>
      <vt:lpstr> </vt:lpstr>
      <vt:lpstr> </vt:lpstr>
      <vt:lpstr>  </vt:lpstr>
      <vt:lpstr> </vt:lpstr>
      <vt:lpstr> </vt:lpstr>
      <vt:lpstr>. </vt:lpstr>
      <vt:lpstr>.     </vt:lpstr>
      <vt:lpstr>. </vt:lpstr>
      <vt:lpstr> </vt:lpstr>
      <vt:lpstr>. </vt:lpstr>
      <vt:lpstr> </vt:lpstr>
      <vt:lpstr> </vt:lpstr>
      <vt:lpstr>. </vt:lpstr>
      <vt:lpstr> </vt:lpstr>
      <vt:lpstr>Slide 22</vt:lpstr>
      <vt:lpstr> </vt:lpstr>
      <vt:lpstr> </vt:lpstr>
      <vt:lpstr> </vt:lpstr>
    </vt:vector>
  </TitlesOfParts>
  <Company>Black Diamond Quarry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World Crete</dc:title>
  <dc:creator>John Fanuzzi</dc:creator>
  <cp:lastModifiedBy>John Fanuzzi</cp:lastModifiedBy>
  <cp:revision>56</cp:revision>
  <cp:lastPrinted>2013-05-14T05:24:49Z</cp:lastPrinted>
  <dcterms:created xsi:type="dcterms:W3CDTF">2016-09-11T18:30:16Z</dcterms:created>
  <dcterms:modified xsi:type="dcterms:W3CDTF">2016-09-11T19:33:58Z</dcterms:modified>
</cp:coreProperties>
</file>